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6" r:id="rId3"/>
    <p:sldId id="268" r:id="rId4"/>
    <p:sldId id="279" r:id="rId5"/>
    <p:sldId id="270" r:id="rId6"/>
    <p:sldId id="274" r:id="rId7"/>
    <p:sldId id="272" r:id="rId8"/>
    <p:sldId id="311" r:id="rId9"/>
    <p:sldId id="314" r:id="rId10"/>
    <p:sldId id="276" r:id="rId11"/>
    <p:sldId id="280" r:id="rId12"/>
    <p:sldId id="322" r:id="rId13"/>
    <p:sldId id="323" r:id="rId14"/>
    <p:sldId id="295" r:id="rId15"/>
    <p:sldId id="297" r:id="rId16"/>
    <p:sldId id="299" r:id="rId17"/>
    <p:sldId id="318" r:id="rId18"/>
    <p:sldId id="296" r:id="rId19"/>
    <p:sldId id="315" r:id="rId20"/>
    <p:sldId id="320" r:id="rId21"/>
    <p:sldId id="283" r:id="rId22"/>
    <p:sldId id="284" r:id="rId23"/>
    <p:sldId id="285" r:id="rId24"/>
    <p:sldId id="324" r:id="rId25"/>
    <p:sldId id="286" r:id="rId26"/>
    <p:sldId id="303" r:id="rId27"/>
    <p:sldId id="305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9" autoAdjust="0"/>
    <p:restoredTop sz="94660"/>
  </p:normalViewPr>
  <p:slideViewPr>
    <p:cSldViewPr snapToGrid="0">
      <p:cViewPr varScale="1">
        <p:scale>
          <a:sx n="54" d="100"/>
          <a:sy n="54" d="100"/>
        </p:scale>
        <p:origin x="48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B9BA44-A788-4D0C-AD29-826165E45CCC}" type="doc">
      <dgm:prSet loTypeId="urn:microsoft.com/office/officeart/2005/8/layout/radial5" loCatId="cycle" qsTypeId="urn:microsoft.com/office/officeart/2005/8/quickstyle/3d3" qsCatId="3D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C6EDD583-FF56-4ADC-9E28-33568245403F}">
      <dgm:prSet phldrT="[Текст]" custT="1"/>
      <dgm:spPr/>
      <dgm:t>
        <a:bodyPr/>
        <a:lstStyle/>
        <a:p>
          <a:r>
            <a:rPr lang="ru-RU" sz="1600" b="1" dirty="0">
              <a:solidFill>
                <a:schemeClr val="tx1"/>
              </a:solidFill>
              <a:latin typeface="Bookman Old Style" panose="02050604050505020204" pitchFamily="18" charset="0"/>
            </a:rPr>
            <a:t>Интеллектуальная готовность</a:t>
          </a:r>
        </a:p>
      </dgm:t>
    </dgm:pt>
    <dgm:pt modelId="{56D6073C-2B2D-41F7-9FEB-64D8A97B1CFE}" type="parTrans" cxnId="{4EB73C33-2AC8-4738-8882-4B884240AF05}">
      <dgm:prSet/>
      <dgm:spPr/>
      <dgm:t>
        <a:bodyPr/>
        <a:lstStyle/>
        <a:p>
          <a:endParaRPr lang="ru-RU"/>
        </a:p>
      </dgm:t>
    </dgm:pt>
    <dgm:pt modelId="{ED74F732-7C64-4EB8-AFAC-8023E60456CB}" type="sibTrans" cxnId="{4EB73C33-2AC8-4738-8882-4B884240AF05}">
      <dgm:prSet/>
      <dgm:spPr/>
      <dgm:t>
        <a:bodyPr/>
        <a:lstStyle/>
        <a:p>
          <a:endParaRPr lang="ru-RU"/>
        </a:p>
      </dgm:t>
    </dgm:pt>
    <dgm:pt modelId="{3D712D2D-9489-439C-8CD4-C2409D68DE4F}">
      <dgm:prSet phldrT="[Текст]"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Bookman Old Style" panose="02050604050505020204" pitchFamily="18" charset="0"/>
            </a:rPr>
            <a:t>Кругозор ребенка</a:t>
          </a:r>
        </a:p>
      </dgm:t>
    </dgm:pt>
    <dgm:pt modelId="{620D8101-D470-44D2-9EBF-52F87F7E4261}" type="parTrans" cxnId="{79DFE7C6-9176-4662-86ED-4F14BBA43EDC}">
      <dgm:prSet/>
      <dgm:spPr/>
      <dgm:t>
        <a:bodyPr/>
        <a:lstStyle/>
        <a:p>
          <a:endParaRPr lang="ru-RU"/>
        </a:p>
      </dgm:t>
    </dgm:pt>
    <dgm:pt modelId="{D2B322F8-4331-4F04-A964-0F2042F57A44}" type="sibTrans" cxnId="{79DFE7C6-9176-4662-86ED-4F14BBA43EDC}">
      <dgm:prSet/>
      <dgm:spPr/>
      <dgm:t>
        <a:bodyPr/>
        <a:lstStyle/>
        <a:p>
          <a:endParaRPr lang="ru-RU"/>
        </a:p>
      </dgm:t>
    </dgm:pt>
    <dgm:pt modelId="{F6094FD2-5636-4E33-9B43-69FFC41F4AA4}">
      <dgm:prSet phldrT="[Текст]" custT="1"/>
      <dgm:spPr/>
      <dgm:t>
        <a:bodyPr/>
        <a:lstStyle/>
        <a:p>
          <a:r>
            <a:rPr lang="ru-RU" sz="1600" dirty="0">
              <a:solidFill>
                <a:schemeClr val="tx1"/>
              </a:solidFill>
              <a:latin typeface="Bookman Old Style" panose="02050604050505020204" pitchFamily="18" charset="0"/>
            </a:rPr>
            <a:t>Память (слуховая, зрительная</a:t>
          </a:r>
          <a:r>
            <a:rPr lang="ru-RU" sz="900" dirty="0">
              <a:solidFill>
                <a:schemeClr val="tx1"/>
              </a:solidFill>
              <a:latin typeface="Bookman Old Style" panose="02050604050505020204" pitchFamily="18" charset="0"/>
            </a:rPr>
            <a:t>)</a:t>
          </a:r>
        </a:p>
      </dgm:t>
    </dgm:pt>
    <dgm:pt modelId="{1D589320-B46B-49F1-93E8-364DFFC48675}" type="parTrans" cxnId="{72BC3454-5AB9-4566-80FD-08095D1D81ED}">
      <dgm:prSet/>
      <dgm:spPr/>
      <dgm:t>
        <a:bodyPr/>
        <a:lstStyle/>
        <a:p>
          <a:endParaRPr lang="ru-RU"/>
        </a:p>
      </dgm:t>
    </dgm:pt>
    <dgm:pt modelId="{5117375C-8DF3-4326-97D6-03F82AF95510}" type="sibTrans" cxnId="{72BC3454-5AB9-4566-80FD-08095D1D81ED}">
      <dgm:prSet/>
      <dgm:spPr/>
      <dgm:t>
        <a:bodyPr/>
        <a:lstStyle/>
        <a:p>
          <a:endParaRPr lang="ru-RU"/>
        </a:p>
      </dgm:t>
    </dgm:pt>
    <dgm:pt modelId="{C787734D-3E8F-47E9-99ED-35861ACE85D8}">
      <dgm:prSet phldrT="[Текст]" custT="1"/>
      <dgm:spPr/>
      <dgm:t>
        <a:bodyPr/>
        <a:lstStyle/>
        <a:p>
          <a:r>
            <a:rPr lang="ru-RU" sz="1800" dirty="0">
              <a:solidFill>
                <a:schemeClr val="tx1"/>
              </a:solidFill>
              <a:latin typeface="Bookman Old Style" panose="02050604050505020204" pitchFamily="18" charset="0"/>
            </a:rPr>
            <a:t>Мышление</a:t>
          </a:r>
        </a:p>
      </dgm:t>
    </dgm:pt>
    <dgm:pt modelId="{B92EC050-F879-4808-B8DF-0831C2D07F63}" type="parTrans" cxnId="{9C55022F-3780-429E-9376-353FBB02C19C}">
      <dgm:prSet/>
      <dgm:spPr/>
      <dgm:t>
        <a:bodyPr/>
        <a:lstStyle/>
        <a:p>
          <a:endParaRPr lang="ru-RU"/>
        </a:p>
      </dgm:t>
    </dgm:pt>
    <dgm:pt modelId="{00C663A7-BE32-4AC4-86C3-A9BE86AAAEF0}" type="sibTrans" cxnId="{9C55022F-3780-429E-9376-353FBB02C19C}">
      <dgm:prSet/>
      <dgm:spPr/>
      <dgm:t>
        <a:bodyPr/>
        <a:lstStyle/>
        <a:p>
          <a:endParaRPr lang="ru-RU"/>
        </a:p>
      </dgm:t>
    </dgm:pt>
    <dgm:pt modelId="{45C4F75F-1AE3-47B5-A97E-FF899A637A87}">
      <dgm:prSet phldrT="[Текст]" custT="1"/>
      <dgm:spPr/>
      <dgm:t>
        <a:bodyPr rIns="0" anchor="ctr" anchorCtr="1"/>
        <a:lstStyle/>
        <a:p>
          <a:r>
            <a:rPr lang="ru-RU" sz="1600" dirty="0">
              <a:solidFill>
                <a:schemeClr val="tx1"/>
              </a:solidFill>
              <a:latin typeface="Bookman Old Style" panose="02050604050505020204" pitchFamily="18" charset="0"/>
            </a:rPr>
            <a:t>Зрительно-моторная координация</a:t>
          </a:r>
        </a:p>
      </dgm:t>
    </dgm:pt>
    <dgm:pt modelId="{0B295EA4-3C1D-44F9-BA90-5C63737F27FF}" type="parTrans" cxnId="{D31C5197-3B83-451F-BA20-D787CB9BBCD8}">
      <dgm:prSet/>
      <dgm:spPr/>
      <dgm:t>
        <a:bodyPr/>
        <a:lstStyle/>
        <a:p>
          <a:endParaRPr lang="ru-RU"/>
        </a:p>
      </dgm:t>
    </dgm:pt>
    <dgm:pt modelId="{6AC2D5A0-94DC-4126-9350-0DD71BBE2EC3}" type="sibTrans" cxnId="{D31C5197-3B83-451F-BA20-D787CB9BBCD8}">
      <dgm:prSet/>
      <dgm:spPr/>
      <dgm:t>
        <a:bodyPr/>
        <a:lstStyle/>
        <a:p>
          <a:endParaRPr lang="ru-RU"/>
        </a:p>
      </dgm:t>
    </dgm:pt>
    <dgm:pt modelId="{CB5C8331-2F40-4CDC-AA8B-3445484A47F2}">
      <dgm:prSet/>
      <dgm:spPr/>
      <dgm:t>
        <a:bodyPr/>
        <a:lstStyle/>
        <a:p>
          <a:r>
            <a:rPr lang="ru-RU" dirty="0">
              <a:solidFill>
                <a:schemeClr val="tx1"/>
              </a:solidFill>
              <a:latin typeface="Bookman Old Style" panose="02050604050505020204" pitchFamily="18" charset="0"/>
            </a:rPr>
            <a:t>Развитие речи</a:t>
          </a:r>
        </a:p>
      </dgm:t>
    </dgm:pt>
    <dgm:pt modelId="{6E10B7A1-1B9F-4776-A17D-7FA66E4ACBEE}" type="parTrans" cxnId="{07F20897-13C6-4090-841B-321C170E675C}">
      <dgm:prSet/>
      <dgm:spPr/>
      <dgm:t>
        <a:bodyPr/>
        <a:lstStyle/>
        <a:p>
          <a:endParaRPr lang="ru-RU"/>
        </a:p>
      </dgm:t>
    </dgm:pt>
    <dgm:pt modelId="{DF874D9A-107F-44ED-8BDB-E995E1F5530D}" type="sibTrans" cxnId="{07F20897-13C6-4090-841B-321C170E675C}">
      <dgm:prSet/>
      <dgm:spPr/>
      <dgm:t>
        <a:bodyPr/>
        <a:lstStyle/>
        <a:p>
          <a:endParaRPr lang="ru-RU"/>
        </a:p>
      </dgm:t>
    </dgm:pt>
    <dgm:pt modelId="{7AF9C760-12B1-43CA-8198-0D8903799BF2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  <a:latin typeface="Bookman Old Style" panose="02050604050505020204" pitchFamily="18" charset="0"/>
            </a:rPr>
            <a:t>Внимание</a:t>
          </a:r>
        </a:p>
      </dgm:t>
    </dgm:pt>
    <dgm:pt modelId="{EC3FD8E7-B7BA-4FB8-AEA8-C64E05AB9932}" type="parTrans" cxnId="{5BC40AF1-0AC2-4269-ADE1-7951F01F3589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ru-RU"/>
        </a:p>
      </dgm:t>
    </dgm:pt>
    <dgm:pt modelId="{31FA549B-52A5-4749-9509-04AE446C0D49}" type="sibTrans" cxnId="{5BC40AF1-0AC2-4269-ADE1-7951F01F3589}">
      <dgm:prSet/>
      <dgm:spPr/>
      <dgm:t>
        <a:bodyPr/>
        <a:lstStyle/>
        <a:p>
          <a:endParaRPr lang="ru-RU"/>
        </a:p>
      </dgm:t>
    </dgm:pt>
    <dgm:pt modelId="{52877D02-89A6-48B1-B9B3-66F4CE80701D}" type="pres">
      <dgm:prSet presAssocID="{03B9BA44-A788-4D0C-AD29-826165E45CCC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A36DD97-01EB-4AEA-BFAC-DC8C751835AB}" type="pres">
      <dgm:prSet presAssocID="{C6EDD583-FF56-4ADC-9E28-33568245403F}" presName="centerShape" presStyleLbl="node0" presStyleIdx="0" presStyleCnt="1" custScaleX="161724" custScaleY="98501" custLinFactNeighborX="1715" custLinFactNeighborY="5494"/>
      <dgm:spPr>
        <a:prstGeom prst="roundRect">
          <a:avLst/>
        </a:prstGeom>
      </dgm:spPr>
    </dgm:pt>
    <dgm:pt modelId="{152F4D4E-5D0A-4D8A-921B-7F243A1F1B66}" type="pres">
      <dgm:prSet presAssocID="{620D8101-D470-44D2-9EBF-52F87F7E4261}" presName="parTrans" presStyleLbl="sibTrans2D1" presStyleIdx="0" presStyleCnt="6" custScaleX="151232" custLinFactNeighborX="4464" custLinFactNeighborY="-145"/>
      <dgm:spPr/>
    </dgm:pt>
    <dgm:pt modelId="{4D2C0E24-049F-4DF3-B7AD-E64D7B3BB5A8}" type="pres">
      <dgm:prSet presAssocID="{620D8101-D470-44D2-9EBF-52F87F7E4261}" presName="connectorText" presStyleLbl="sibTrans2D1" presStyleIdx="0" presStyleCnt="6"/>
      <dgm:spPr/>
    </dgm:pt>
    <dgm:pt modelId="{E422CAC4-92E6-46A1-BFEC-E77A673234FD}" type="pres">
      <dgm:prSet presAssocID="{3D712D2D-9489-439C-8CD4-C2409D68DE4F}" presName="node" presStyleLbl="node1" presStyleIdx="0" presStyleCnt="6" custScaleX="110760" custScaleY="101598" custRadScaleRad="88562" custRadScaleInc="17445">
        <dgm:presLayoutVars>
          <dgm:bulletEnabled val="1"/>
        </dgm:presLayoutVars>
      </dgm:prSet>
      <dgm:spPr/>
    </dgm:pt>
    <dgm:pt modelId="{F1B746CC-A0C3-41CE-8C74-8ABBB88241F2}" type="pres">
      <dgm:prSet presAssocID="{1D589320-B46B-49F1-93E8-364DFFC48675}" presName="parTrans" presStyleLbl="sibTrans2D1" presStyleIdx="1" presStyleCnt="6" custScaleX="70244" custLinFactNeighborX="5619" custLinFactNeighborY="15019"/>
      <dgm:spPr/>
    </dgm:pt>
    <dgm:pt modelId="{6790DD52-F651-40E2-A58A-C78CB6EF0902}" type="pres">
      <dgm:prSet presAssocID="{1D589320-B46B-49F1-93E8-364DFFC48675}" presName="connectorText" presStyleLbl="sibTrans2D1" presStyleIdx="1" presStyleCnt="6"/>
      <dgm:spPr/>
    </dgm:pt>
    <dgm:pt modelId="{7135901B-3D5A-41A2-9C8A-B3AD1239C52C}" type="pres">
      <dgm:prSet presAssocID="{F6094FD2-5636-4E33-9B43-69FFC41F4AA4}" presName="node" presStyleLbl="node1" presStyleIdx="1" presStyleCnt="6" custScaleX="150110" custScaleY="112277" custRadScaleRad="160612" custRadScaleInc="17756">
        <dgm:presLayoutVars>
          <dgm:bulletEnabled val="1"/>
        </dgm:presLayoutVars>
      </dgm:prSet>
      <dgm:spPr>
        <a:prstGeom prst="wave">
          <a:avLst/>
        </a:prstGeom>
      </dgm:spPr>
    </dgm:pt>
    <dgm:pt modelId="{1F13D2BB-5F2A-43BD-A152-629F6777450D}" type="pres">
      <dgm:prSet presAssocID="{6E10B7A1-1B9F-4776-A17D-7FA66E4ACBEE}" presName="parTrans" presStyleLbl="sibTrans2D1" presStyleIdx="2" presStyleCnt="6" custLinFactNeighborX="26132" custLinFactNeighborY="35163"/>
      <dgm:spPr/>
    </dgm:pt>
    <dgm:pt modelId="{F6AB2218-AD31-44DA-9216-5B458FF08911}" type="pres">
      <dgm:prSet presAssocID="{6E10B7A1-1B9F-4776-A17D-7FA66E4ACBEE}" presName="connectorText" presStyleLbl="sibTrans2D1" presStyleIdx="2" presStyleCnt="6"/>
      <dgm:spPr/>
    </dgm:pt>
    <dgm:pt modelId="{0E3B1ADF-248D-412D-AB42-DF27A1553DE5}" type="pres">
      <dgm:prSet presAssocID="{CB5C8331-2F40-4CDC-AA8B-3445484A47F2}" presName="node" presStyleLbl="node1" presStyleIdx="2" presStyleCnt="6" custScaleX="117676" custScaleY="117674" custRadScaleRad="141379" custRadScaleInc="-25102">
        <dgm:presLayoutVars>
          <dgm:bulletEnabled val="1"/>
        </dgm:presLayoutVars>
      </dgm:prSet>
      <dgm:spPr/>
    </dgm:pt>
    <dgm:pt modelId="{01EB2732-806C-4C38-8DF1-F9CD0EFC5CB1}" type="pres">
      <dgm:prSet presAssocID="{B92EC050-F879-4808-B8DF-0831C2D07F63}" presName="parTrans" presStyleLbl="sibTrans2D1" presStyleIdx="3" presStyleCnt="6" custScaleX="96177" custScaleY="103715" custLinFactNeighborX="-14962" custLinFactNeighborY="12924"/>
      <dgm:spPr/>
    </dgm:pt>
    <dgm:pt modelId="{A6FE4F16-A4A5-4766-8980-B9249EE88E61}" type="pres">
      <dgm:prSet presAssocID="{B92EC050-F879-4808-B8DF-0831C2D07F63}" presName="connectorText" presStyleLbl="sibTrans2D1" presStyleIdx="3" presStyleCnt="6"/>
      <dgm:spPr/>
    </dgm:pt>
    <dgm:pt modelId="{1F0E5BC7-A13A-485A-881B-E38BE95228A2}" type="pres">
      <dgm:prSet presAssocID="{C787734D-3E8F-47E9-99ED-35861ACE85D8}" presName="node" presStyleLbl="node1" presStyleIdx="3" presStyleCnt="6" custScaleX="173488" custScaleY="116802" custRadScaleRad="146984" custRadScaleInc="208147">
        <dgm:presLayoutVars>
          <dgm:bulletEnabled val="1"/>
        </dgm:presLayoutVars>
      </dgm:prSet>
      <dgm:spPr>
        <a:prstGeom prst="ellipse">
          <a:avLst/>
        </a:prstGeom>
      </dgm:spPr>
    </dgm:pt>
    <dgm:pt modelId="{E2EA1AD8-2A03-4CED-8264-52A05AE02F29}" type="pres">
      <dgm:prSet presAssocID="{0B295EA4-3C1D-44F9-BA90-5C63737F27FF}" presName="parTrans" presStyleLbl="sibTrans2D1" presStyleIdx="4" presStyleCnt="6" custAng="93888" custScaleX="173944" custLinFactNeighborX="-3093" custLinFactNeighborY="12805"/>
      <dgm:spPr/>
    </dgm:pt>
    <dgm:pt modelId="{DE479836-93DF-43B9-941D-74009F3CF4F2}" type="pres">
      <dgm:prSet presAssocID="{0B295EA4-3C1D-44F9-BA90-5C63737F27FF}" presName="connectorText" presStyleLbl="sibTrans2D1" presStyleIdx="4" presStyleCnt="6"/>
      <dgm:spPr/>
    </dgm:pt>
    <dgm:pt modelId="{D5D43F3B-122F-4126-8939-5E975DB74880}" type="pres">
      <dgm:prSet presAssocID="{45C4F75F-1AE3-47B5-A97E-FF899A637A87}" presName="node" presStyleLbl="node1" presStyleIdx="4" presStyleCnt="6" custAng="0" custScaleX="143773" custScaleY="96816" custRadScaleRad="111699" custRadScaleInc="-210120">
        <dgm:presLayoutVars>
          <dgm:bulletEnabled val="1"/>
        </dgm:presLayoutVars>
      </dgm:prSet>
      <dgm:spPr>
        <a:prstGeom prst="wave">
          <a:avLst/>
        </a:prstGeom>
      </dgm:spPr>
    </dgm:pt>
    <dgm:pt modelId="{B256D0A0-5660-414F-8AF6-3F8C15873343}" type="pres">
      <dgm:prSet presAssocID="{EC3FD8E7-B7BA-4FB8-AEA8-C64E05AB9932}" presName="parTrans" presStyleLbl="sibTrans2D1" presStyleIdx="5" presStyleCnt="6" custScaleX="63140"/>
      <dgm:spPr/>
    </dgm:pt>
    <dgm:pt modelId="{1310CDD1-9981-4C81-97F5-9BB481D191D3}" type="pres">
      <dgm:prSet presAssocID="{EC3FD8E7-B7BA-4FB8-AEA8-C64E05AB9932}" presName="connectorText" presStyleLbl="sibTrans2D1" presStyleIdx="5" presStyleCnt="6"/>
      <dgm:spPr/>
    </dgm:pt>
    <dgm:pt modelId="{ACC2211A-0A94-4E93-B59C-DEEE3581CA6B}" type="pres">
      <dgm:prSet presAssocID="{7AF9C760-12B1-43CA-8198-0D8903799BF2}" presName="node" presStyleLbl="node1" presStyleIdx="5" presStyleCnt="6" custScaleX="173691" custRadScaleRad="145785" custRadScaleInc="-20992">
        <dgm:presLayoutVars>
          <dgm:bulletEnabled val="1"/>
        </dgm:presLayoutVars>
      </dgm:prSet>
      <dgm:spPr>
        <a:prstGeom prst="wave">
          <a:avLst/>
        </a:prstGeom>
      </dgm:spPr>
    </dgm:pt>
  </dgm:ptLst>
  <dgm:cxnLst>
    <dgm:cxn modelId="{C4AA6715-9A63-4F9F-8958-D5431D63A1E6}" type="presOf" srcId="{6E10B7A1-1B9F-4776-A17D-7FA66E4ACBEE}" destId="{F6AB2218-AD31-44DA-9216-5B458FF08911}" srcOrd="1" destOrd="0" presId="urn:microsoft.com/office/officeart/2005/8/layout/radial5"/>
    <dgm:cxn modelId="{602A9915-0C21-4C6E-A8F0-F39FF431F56D}" type="presOf" srcId="{0B295EA4-3C1D-44F9-BA90-5C63737F27FF}" destId="{DE479836-93DF-43B9-941D-74009F3CF4F2}" srcOrd="1" destOrd="0" presId="urn:microsoft.com/office/officeart/2005/8/layout/radial5"/>
    <dgm:cxn modelId="{96D9BF1E-EB1B-4FAA-BE45-0D0F9D830CED}" type="presOf" srcId="{B92EC050-F879-4808-B8DF-0831C2D07F63}" destId="{A6FE4F16-A4A5-4766-8980-B9249EE88E61}" srcOrd="1" destOrd="0" presId="urn:microsoft.com/office/officeart/2005/8/layout/radial5"/>
    <dgm:cxn modelId="{F1311323-5307-4502-A82F-B07F5D294946}" type="presOf" srcId="{3D712D2D-9489-439C-8CD4-C2409D68DE4F}" destId="{E422CAC4-92E6-46A1-BFEC-E77A673234FD}" srcOrd="0" destOrd="0" presId="urn:microsoft.com/office/officeart/2005/8/layout/radial5"/>
    <dgm:cxn modelId="{9C55022F-3780-429E-9376-353FBB02C19C}" srcId="{C6EDD583-FF56-4ADC-9E28-33568245403F}" destId="{C787734D-3E8F-47E9-99ED-35861ACE85D8}" srcOrd="3" destOrd="0" parTransId="{B92EC050-F879-4808-B8DF-0831C2D07F63}" sibTransId="{00C663A7-BE32-4AC4-86C3-A9BE86AAAEF0}"/>
    <dgm:cxn modelId="{4EB73C33-2AC8-4738-8882-4B884240AF05}" srcId="{03B9BA44-A788-4D0C-AD29-826165E45CCC}" destId="{C6EDD583-FF56-4ADC-9E28-33568245403F}" srcOrd="0" destOrd="0" parTransId="{56D6073C-2B2D-41F7-9FEB-64D8A97B1CFE}" sibTransId="{ED74F732-7C64-4EB8-AFAC-8023E60456CB}"/>
    <dgm:cxn modelId="{BAA84C39-CD49-4DB2-803B-BD431C074C0F}" type="presOf" srcId="{620D8101-D470-44D2-9EBF-52F87F7E4261}" destId="{152F4D4E-5D0A-4D8A-921B-7F243A1F1B66}" srcOrd="0" destOrd="0" presId="urn:microsoft.com/office/officeart/2005/8/layout/radial5"/>
    <dgm:cxn modelId="{8E3CC83B-CB4B-4431-8A66-2449F0FAAAF2}" type="presOf" srcId="{1D589320-B46B-49F1-93E8-364DFFC48675}" destId="{F1B746CC-A0C3-41CE-8C74-8ABBB88241F2}" srcOrd="0" destOrd="0" presId="urn:microsoft.com/office/officeart/2005/8/layout/radial5"/>
    <dgm:cxn modelId="{A3CF456A-5253-43D9-AE27-D200A2445DC6}" type="presOf" srcId="{C6EDD583-FF56-4ADC-9E28-33568245403F}" destId="{2A36DD97-01EB-4AEA-BFAC-DC8C751835AB}" srcOrd="0" destOrd="0" presId="urn:microsoft.com/office/officeart/2005/8/layout/radial5"/>
    <dgm:cxn modelId="{BA829C71-C154-4EEC-BD61-53B24523065E}" type="presOf" srcId="{7AF9C760-12B1-43CA-8198-0D8903799BF2}" destId="{ACC2211A-0A94-4E93-B59C-DEEE3581CA6B}" srcOrd="0" destOrd="0" presId="urn:microsoft.com/office/officeart/2005/8/layout/radial5"/>
    <dgm:cxn modelId="{72BC3454-5AB9-4566-80FD-08095D1D81ED}" srcId="{C6EDD583-FF56-4ADC-9E28-33568245403F}" destId="{F6094FD2-5636-4E33-9B43-69FFC41F4AA4}" srcOrd="1" destOrd="0" parTransId="{1D589320-B46B-49F1-93E8-364DFFC48675}" sibTransId="{5117375C-8DF3-4326-97D6-03F82AF95510}"/>
    <dgm:cxn modelId="{414AC056-E950-4F72-BACF-CF561E4CEF5C}" type="presOf" srcId="{EC3FD8E7-B7BA-4FB8-AEA8-C64E05AB9932}" destId="{B256D0A0-5660-414F-8AF6-3F8C15873343}" srcOrd="0" destOrd="0" presId="urn:microsoft.com/office/officeart/2005/8/layout/radial5"/>
    <dgm:cxn modelId="{F3A86677-BE25-4953-85B8-EE4A97952EE0}" type="presOf" srcId="{6E10B7A1-1B9F-4776-A17D-7FA66E4ACBEE}" destId="{1F13D2BB-5F2A-43BD-A152-629F6777450D}" srcOrd="0" destOrd="0" presId="urn:microsoft.com/office/officeart/2005/8/layout/radial5"/>
    <dgm:cxn modelId="{B8D06E82-D798-4BA8-B58E-8D7677142095}" type="presOf" srcId="{0B295EA4-3C1D-44F9-BA90-5C63737F27FF}" destId="{E2EA1AD8-2A03-4CED-8264-52A05AE02F29}" srcOrd="0" destOrd="0" presId="urn:microsoft.com/office/officeart/2005/8/layout/radial5"/>
    <dgm:cxn modelId="{2AD6F090-4FB7-49FA-8EA2-529D96993BB4}" type="presOf" srcId="{B92EC050-F879-4808-B8DF-0831C2D07F63}" destId="{01EB2732-806C-4C38-8DF1-F9CD0EFC5CB1}" srcOrd="0" destOrd="0" presId="urn:microsoft.com/office/officeart/2005/8/layout/radial5"/>
    <dgm:cxn modelId="{A5748793-720E-4B34-B1D3-65461F4A21CD}" type="presOf" srcId="{03B9BA44-A788-4D0C-AD29-826165E45CCC}" destId="{52877D02-89A6-48B1-B9B3-66F4CE80701D}" srcOrd="0" destOrd="0" presId="urn:microsoft.com/office/officeart/2005/8/layout/radial5"/>
    <dgm:cxn modelId="{C4DDA393-AA4B-48D0-AEA8-34C482991663}" type="presOf" srcId="{EC3FD8E7-B7BA-4FB8-AEA8-C64E05AB9932}" destId="{1310CDD1-9981-4C81-97F5-9BB481D191D3}" srcOrd="1" destOrd="0" presId="urn:microsoft.com/office/officeart/2005/8/layout/radial5"/>
    <dgm:cxn modelId="{07F20897-13C6-4090-841B-321C170E675C}" srcId="{C6EDD583-FF56-4ADC-9E28-33568245403F}" destId="{CB5C8331-2F40-4CDC-AA8B-3445484A47F2}" srcOrd="2" destOrd="0" parTransId="{6E10B7A1-1B9F-4776-A17D-7FA66E4ACBEE}" sibTransId="{DF874D9A-107F-44ED-8BDB-E995E1F5530D}"/>
    <dgm:cxn modelId="{D31C5197-3B83-451F-BA20-D787CB9BBCD8}" srcId="{C6EDD583-FF56-4ADC-9E28-33568245403F}" destId="{45C4F75F-1AE3-47B5-A97E-FF899A637A87}" srcOrd="4" destOrd="0" parTransId="{0B295EA4-3C1D-44F9-BA90-5C63737F27FF}" sibTransId="{6AC2D5A0-94DC-4126-9350-0DD71BBE2EC3}"/>
    <dgm:cxn modelId="{EA7FFC99-7D20-4703-B31D-F8B97A6B6C35}" type="presOf" srcId="{1D589320-B46B-49F1-93E8-364DFFC48675}" destId="{6790DD52-F651-40E2-A58A-C78CB6EF0902}" srcOrd="1" destOrd="0" presId="urn:microsoft.com/office/officeart/2005/8/layout/radial5"/>
    <dgm:cxn modelId="{BBE464AC-4AD4-4907-8262-428C490E621D}" type="presOf" srcId="{CB5C8331-2F40-4CDC-AA8B-3445484A47F2}" destId="{0E3B1ADF-248D-412D-AB42-DF27A1553DE5}" srcOrd="0" destOrd="0" presId="urn:microsoft.com/office/officeart/2005/8/layout/radial5"/>
    <dgm:cxn modelId="{79DFE7C6-9176-4662-86ED-4F14BBA43EDC}" srcId="{C6EDD583-FF56-4ADC-9E28-33568245403F}" destId="{3D712D2D-9489-439C-8CD4-C2409D68DE4F}" srcOrd="0" destOrd="0" parTransId="{620D8101-D470-44D2-9EBF-52F87F7E4261}" sibTransId="{D2B322F8-4331-4F04-A964-0F2042F57A44}"/>
    <dgm:cxn modelId="{E51FD0CB-9066-40E8-B7CD-B2EE712E2EAE}" type="presOf" srcId="{C787734D-3E8F-47E9-99ED-35861ACE85D8}" destId="{1F0E5BC7-A13A-485A-881B-E38BE95228A2}" srcOrd="0" destOrd="0" presId="urn:microsoft.com/office/officeart/2005/8/layout/radial5"/>
    <dgm:cxn modelId="{056C8DDC-0872-4325-A21B-5517A929CD31}" type="presOf" srcId="{F6094FD2-5636-4E33-9B43-69FFC41F4AA4}" destId="{7135901B-3D5A-41A2-9C8A-B3AD1239C52C}" srcOrd="0" destOrd="0" presId="urn:microsoft.com/office/officeart/2005/8/layout/radial5"/>
    <dgm:cxn modelId="{E5D1E6E9-313E-43DA-8DAE-AF4F7F0EF1A7}" type="presOf" srcId="{45C4F75F-1AE3-47B5-A97E-FF899A637A87}" destId="{D5D43F3B-122F-4126-8939-5E975DB74880}" srcOrd="0" destOrd="0" presId="urn:microsoft.com/office/officeart/2005/8/layout/radial5"/>
    <dgm:cxn modelId="{8FFD37EF-72A7-4E78-AABD-083568EAFD85}" type="presOf" srcId="{620D8101-D470-44D2-9EBF-52F87F7E4261}" destId="{4D2C0E24-049F-4DF3-B7AD-E64D7B3BB5A8}" srcOrd="1" destOrd="0" presId="urn:microsoft.com/office/officeart/2005/8/layout/radial5"/>
    <dgm:cxn modelId="{5BC40AF1-0AC2-4269-ADE1-7951F01F3589}" srcId="{C6EDD583-FF56-4ADC-9E28-33568245403F}" destId="{7AF9C760-12B1-43CA-8198-0D8903799BF2}" srcOrd="5" destOrd="0" parTransId="{EC3FD8E7-B7BA-4FB8-AEA8-C64E05AB9932}" sibTransId="{31FA549B-52A5-4749-9509-04AE446C0D49}"/>
    <dgm:cxn modelId="{324BE6BC-31CF-4235-BE8E-E1ECDF469BD2}" type="presParOf" srcId="{52877D02-89A6-48B1-B9B3-66F4CE80701D}" destId="{2A36DD97-01EB-4AEA-BFAC-DC8C751835AB}" srcOrd="0" destOrd="0" presId="urn:microsoft.com/office/officeart/2005/8/layout/radial5"/>
    <dgm:cxn modelId="{B5CF9473-7432-4B3E-8827-07818D51B4B1}" type="presParOf" srcId="{52877D02-89A6-48B1-B9B3-66F4CE80701D}" destId="{152F4D4E-5D0A-4D8A-921B-7F243A1F1B66}" srcOrd="1" destOrd="0" presId="urn:microsoft.com/office/officeart/2005/8/layout/radial5"/>
    <dgm:cxn modelId="{7E73AF67-A755-4D35-A00A-97FB2FE57355}" type="presParOf" srcId="{152F4D4E-5D0A-4D8A-921B-7F243A1F1B66}" destId="{4D2C0E24-049F-4DF3-B7AD-E64D7B3BB5A8}" srcOrd="0" destOrd="0" presId="urn:microsoft.com/office/officeart/2005/8/layout/radial5"/>
    <dgm:cxn modelId="{11F3A5FD-7818-437B-99CC-D9B98A2272A8}" type="presParOf" srcId="{52877D02-89A6-48B1-B9B3-66F4CE80701D}" destId="{E422CAC4-92E6-46A1-BFEC-E77A673234FD}" srcOrd="2" destOrd="0" presId="urn:microsoft.com/office/officeart/2005/8/layout/radial5"/>
    <dgm:cxn modelId="{6CBF1F1C-F9F2-498C-8BE0-2960EDBB8755}" type="presParOf" srcId="{52877D02-89A6-48B1-B9B3-66F4CE80701D}" destId="{F1B746CC-A0C3-41CE-8C74-8ABBB88241F2}" srcOrd="3" destOrd="0" presId="urn:microsoft.com/office/officeart/2005/8/layout/radial5"/>
    <dgm:cxn modelId="{8411A938-74FC-4429-8AE8-6B62E05B0D35}" type="presParOf" srcId="{F1B746CC-A0C3-41CE-8C74-8ABBB88241F2}" destId="{6790DD52-F651-40E2-A58A-C78CB6EF0902}" srcOrd="0" destOrd="0" presId="urn:microsoft.com/office/officeart/2005/8/layout/radial5"/>
    <dgm:cxn modelId="{C2F99C98-3485-48AB-942C-28706C3F9D5F}" type="presParOf" srcId="{52877D02-89A6-48B1-B9B3-66F4CE80701D}" destId="{7135901B-3D5A-41A2-9C8A-B3AD1239C52C}" srcOrd="4" destOrd="0" presId="urn:microsoft.com/office/officeart/2005/8/layout/radial5"/>
    <dgm:cxn modelId="{0430CBE1-DD43-4ED8-B43A-361F86592294}" type="presParOf" srcId="{52877D02-89A6-48B1-B9B3-66F4CE80701D}" destId="{1F13D2BB-5F2A-43BD-A152-629F6777450D}" srcOrd="5" destOrd="0" presId="urn:microsoft.com/office/officeart/2005/8/layout/radial5"/>
    <dgm:cxn modelId="{4C18B613-88A9-494B-8AC8-F5EC7F2C9E93}" type="presParOf" srcId="{1F13D2BB-5F2A-43BD-A152-629F6777450D}" destId="{F6AB2218-AD31-44DA-9216-5B458FF08911}" srcOrd="0" destOrd="0" presId="urn:microsoft.com/office/officeart/2005/8/layout/radial5"/>
    <dgm:cxn modelId="{4E986251-4B7B-4391-B154-FD951AC10FDD}" type="presParOf" srcId="{52877D02-89A6-48B1-B9B3-66F4CE80701D}" destId="{0E3B1ADF-248D-412D-AB42-DF27A1553DE5}" srcOrd="6" destOrd="0" presId="urn:microsoft.com/office/officeart/2005/8/layout/radial5"/>
    <dgm:cxn modelId="{77AF17F6-D62A-41BC-93C7-3E613EC513DC}" type="presParOf" srcId="{52877D02-89A6-48B1-B9B3-66F4CE80701D}" destId="{01EB2732-806C-4C38-8DF1-F9CD0EFC5CB1}" srcOrd="7" destOrd="0" presId="urn:microsoft.com/office/officeart/2005/8/layout/radial5"/>
    <dgm:cxn modelId="{1285EEA1-632F-49A6-BE60-213BC3492B76}" type="presParOf" srcId="{01EB2732-806C-4C38-8DF1-F9CD0EFC5CB1}" destId="{A6FE4F16-A4A5-4766-8980-B9249EE88E61}" srcOrd="0" destOrd="0" presId="urn:microsoft.com/office/officeart/2005/8/layout/radial5"/>
    <dgm:cxn modelId="{1D9209D0-86EA-4E53-B5E1-2844FE985CA3}" type="presParOf" srcId="{52877D02-89A6-48B1-B9B3-66F4CE80701D}" destId="{1F0E5BC7-A13A-485A-881B-E38BE95228A2}" srcOrd="8" destOrd="0" presId="urn:microsoft.com/office/officeart/2005/8/layout/radial5"/>
    <dgm:cxn modelId="{3EF4F641-CAD2-45E6-AFD7-F6A0DFB1DE0B}" type="presParOf" srcId="{52877D02-89A6-48B1-B9B3-66F4CE80701D}" destId="{E2EA1AD8-2A03-4CED-8264-52A05AE02F29}" srcOrd="9" destOrd="0" presId="urn:microsoft.com/office/officeart/2005/8/layout/radial5"/>
    <dgm:cxn modelId="{4BBD51EA-16EC-45FD-80CE-A6C5A008138F}" type="presParOf" srcId="{E2EA1AD8-2A03-4CED-8264-52A05AE02F29}" destId="{DE479836-93DF-43B9-941D-74009F3CF4F2}" srcOrd="0" destOrd="0" presId="urn:microsoft.com/office/officeart/2005/8/layout/radial5"/>
    <dgm:cxn modelId="{4026C5E6-6EA1-4E5C-970D-E70A33B0E7EF}" type="presParOf" srcId="{52877D02-89A6-48B1-B9B3-66F4CE80701D}" destId="{D5D43F3B-122F-4126-8939-5E975DB74880}" srcOrd="10" destOrd="0" presId="urn:microsoft.com/office/officeart/2005/8/layout/radial5"/>
    <dgm:cxn modelId="{1FC8D17B-E7FE-49E6-9A0C-B81D9DC89E01}" type="presParOf" srcId="{52877D02-89A6-48B1-B9B3-66F4CE80701D}" destId="{B256D0A0-5660-414F-8AF6-3F8C15873343}" srcOrd="11" destOrd="0" presId="urn:microsoft.com/office/officeart/2005/8/layout/radial5"/>
    <dgm:cxn modelId="{5CC32466-AF97-4554-9BC6-2CA8B444D39D}" type="presParOf" srcId="{B256D0A0-5660-414F-8AF6-3F8C15873343}" destId="{1310CDD1-9981-4C81-97F5-9BB481D191D3}" srcOrd="0" destOrd="0" presId="urn:microsoft.com/office/officeart/2005/8/layout/radial5"/>
    <dgm:cxn modelId="{FDF58F45-6746-42D9-BA4D-E7A8A06F0F07}" type="presParOf" srcId="{52877D02-89A6-48B1-B9B3-66F4CE80701D}" destId="{ACC2211A-0A94-4E93-B59C-DEEE3581CA6B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B12045-AEB0-45EE-A328-B99272DE20E3}" type="doc">
      <dgm:prSet loTypeId="urn:microsoft.com/office/officeart/2005/8/layout/vList6" loCatId="process" qsTypeId="urn:microsoft.com/office/officeart/2005/8/quickstyle/3d2#2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9AF73555-8F42-4B7B-B543-623EE4BA85CB}">
      <dgm:prSet phldrT="[Текст]"/>
      <dgm:spPr/>
      <dgm:t>
        <a:bodyPr/>
        <a:lstStyle/>
        <a:p>
          <a:r>
            <a:rPr lang="ru-RU" b="1" dirty="0">
              <a:latin typeface="Bookman Old Style" panose="02050604050505020204" pitchFamily="18" charset="0"/>
            </a:rPr>
            <a:t>Фонематический слух</a:t>
          </a:r>
        </a:p>
      </dgm:t>
    </dgm:pt>
    <dgm:pt modelId="{66650579-6F95-4AB3-AF8E-3995910BFF96}" type="parTrans" cxnId="{194F6B2B-8B05-4886-A62B-0466BD6F49FD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100F9044-5F3B-4736-AB59-00558761D2A6}" type="sibTrans" cxnId="{194F6B2B-8B05-4886-A62B-0466BD6F49FD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6E06DD60-741C-4EB7-8206-FC27A68D285A}">
      <dgm:prSet phldrT="[Текст]" custT="1"/>
      <dgm:spPr/>
      <dgm:t>
        <a:bodyPr/>
        <a:lstStyle/>
        <a:p>
          <a:r>
            <a:rPr lang="ru-RU" sz="1600" b="1" dirty="0">
              <a:latin typeface="Bookman Old Style" panose="02050604050505020204" pitchFamily="18" charset="0"/>
              <a:cs typeface="Arial" pitchFamily="34" charset="0"/>
            </a:rPr>
            <a:t>Умение различать звуки в слове</a:t>
          </a:r>
        </a:p>
      </dgm:t>
    </dgm:pt>
    <dgm:pt modelId="{9DE1F6D8-2578-44A9-B12C-FEACA63308A3}" type="parTrans" cxnId="{43F1920F-6B5B-4D6C-A39D-45AED41FCEE2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932B0D12-5F5B-4CC6-97EB-7719AEFD1D8C}" type="sibTrans" cxnId="{43F1920F-6B5B-4D6C-A39D-45AED41FCEE2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146158D9-0D62-4A41-8A35-32AEF5EC7713}">
      <dgm:prSet phldrT="[Текст]"/>
      <dgm:spPr/>
      <dgm:t>
        <a:bodyPr/>
        <a:lstStyle/>
        <a:p>
          <a:r>
            <a:rPr lang="ru-RU" b="1" dirty="0">
              <a:latin typeface="Bookman Old Style" panose="02050604050505020204" pitchFamily="18" charset="0"/>
            </a:rPr>
            <a:t>Четкое звукопроизношение</a:t>
          </a:r>
        </a:p>
      </dgm:t>
    </dgm:pt>
    <dgm:pt modelId="{0CD4D2DD-EAF0-43A1-A3B2-4379B0F776EF}" type="parTrans" cxnId="{9B433158-E707-4910-97D5-6924ADF6E6A9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1626AC53-5B46-414D-8825-7135BECD1F5A}" type="sibTrans" cxnId="{9B433158-E707-4910-97D5-6924ADF6E6A9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79A375EA-F1A0-4A28-A69B-556E04017177}">
      <dgm:prSet phldrT="[Текст]" custT="1"/>
      <dgm:spPr/>
      <dgm:t>
        <a:bodyPr/>
        <a:lstStyle/>
        <a:p>
          <a:r>
            <a:rPr lang="ru-RU" sz="1600" b="1" dirty="0">
              <a:latin typeface="Bookman Old Style" panose="02050604050505020204" pitchFamily="18" charset="0"/>
              <a:cs typeface="Arial" pitchFamily="34" charset="0"/>
            </a:rPr>
            <a:t>Отсутствие логопедических проблем</a:t>
          </a:r>
        </a:p>
      </dgm:t>
    </dgm:pt>
    <dgm:pt modelId="{9F9C95A5-3C10-4366-B49D-3C2BF55B3131}" type="parTrans" cxnId="{1175BA9A-19F3-4617-8D2B-0AA7402E7834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155F0EDC-AAD5-4E09-B7AB-31594BFA0CB1}" type="sibTrans" cxnId="{1175BA9A-19F3-4617-8D2B-0AA7402E7834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6E39113C-8D9E-405F-A5AD-9A33E2B9C82D}">
      <dgm:prSet/>
      <dgm:spPr/>
      <dgm:t>
        <a:bodyPr/>
        <a:lstStyle/>
        <a:p>
          <a:r>
            <a:rPr lang="ru-RU" b="1" dirty="0">
              <a:latin typeface="Bookman Old Style" panose="02050604050505020204" pitchFamily="18" charset="0"/>
            </a:rPr>
            <a:t>Словарный запас</a:t>
          </a:r>
        </a:p>
      </dgm:t>
    </dgm:pt>
    <dgm:pt modelId="{C0276792-5B13-430A-B6D6-7DF6320A4FA6}" type="parTrans" cxnId="{C5B3E578-3981-4A2E-8952-4C3FA981F876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97E486FF-636D-499E-B747-9A3209F50470}" type="sibTrans" cxnId="{C5B3E578-3981-4A2E-8952-4C3FA981F876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757F56D2-881E-4DBE-86AE-336B751CFF27}">
      <dgm:prSet/>
      <dgm:spPr/>
      <dgm:t>
        <a:bodyPr/>
        <a:lstStyle/>
        <a:p>
          <a:r>
            <a:rPr lang="ru-RU" b="1" dirty="0">
              <a:latin typeface="Bookman Old Style" panose="02050604050505020204" pitchFamily="18" charset="0"/>
            </a:rPr>
            <a:t>Грамматический строй речи</a:t>
          </a:r>
        </a:p>
      </dgm:t>
    </dgm:pt>
    <dgm:pt modelId="{AADA2002-B59A-40B9-B3A8-6263AC52DDC6}" type="parTrans" cxnId="{D83BBB04-17AA-4F10-9314-CAF151A483F3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8BD828F8-3E51-4AE7-A8D9-A87DB95374B6}" type="sibTrans" cxnId="{D83BBB04-17AA-4F10-9314-CAF151A483F3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0C490E2F-0FFA-4021-80B0-CDD20D413D7E}">
      <dgm:prSet custT="1"/>
      <dgm:spPr/>
      <dgm:t>
        <a:bodyPr/>
        <a:lstStyle/>
        <a:p>
          <a:r>
            <a:rPr lang="ru-RU" sz="1600" b="1" dirty="0">
              <a:latin typeface="Bookman Old Style" panose="02050604050505020204" pitchFamily="18" charset="0"/>
              <a:cs typeface="Arial" pitchFamily="34" charset="0"/>
            </a:rPr>
            <a:t> Использует в речи глаголы, существительные, прилагательные, местоимения, числительные и т.д.)</a:t>
          </a:r>
        </a:p>
      </dgm:t>
    </dgm:pt>
    <dgm:pt modelId="{210BE991-D30A-4DB1-ADE8-49E15FE7D580}" type="parTrans" cxnId="{583580E5-C5AF-485B-B6A4-78F185AC2463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677B6462-9E50-450B-AC19-9194C9A205C7}" type="sibTrans" cxnId="{583580E5-C5AF-485B-B6A4-78F185AC2463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09F0E345-FF7F-4F4B-BB27-1C15046E17F2}">
      <dgm:prSet custT="1"/>
      <dgm:spPr/>
      <dgm:t>
        <a:bodyPr/>
        <a:lstStyle/>
        <a:p>
          <a:r>
            <a:rPr lang="ru-RU" sz="1600" b="1" dirty="0">
              <a:latin typeface="Bookman Old Style" panose="02050604050505020204" pitchFamily="18" charset="0"/>
              <a:cs typeface="Arial" pitchFamily="34" charset="0"/>
            </a:rPr>
            <a:t>Умение правильно строить предложения, согласовывать слова между собой </a:t>
          </a:r>
        </a:p>
      </dgm:t>
    </dgm:pt>
    <dgm:pt modelId="{C4B60F20-8DB0-4CF3-A47F-2E786BB5B82B}" type="parTrans" cxnId="{093DB1B7-EC43-44E3-83FA-69B9AEC25686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EAC4DBBE-31CB-456D-826F-CCF6F9DAE223}" type="sibTrans" cxnId="{093DB1B7-EC43-44E3-83FA-69B9AEC25686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6DE92CFD-B1F8-4E51-A95A-67F41C0EDCCE}">
      <dgm:prSet/>
      <dgm:spPr/>
      <dgm:t>
        <a:bodyPr/>
        <a:lstStyle/>
        <a:p>
          <a:r>
            <a:rPr lang="ru-RU" b="1" dirty="0">
              <a:latin typeface="Bookman Old Style" panose="02050604050505020204" pitchFamily="18" charset="0"/>
            </a:rPr>
            <a:t>Связная речь</a:t>
          </a:r>
        </a:p>
      </dgm:t>
    </dgm:pt>
    <dgm:pt modelId="{56C0C25A-A5B6-4F7B-9ABA-005A05C9E5AD}" type="parTrans" cxnId="{D9486ECB-BF0C-4683-A2A2-EAD74F01C3A8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97D0B2B7-958C-4C71-A9CD-14698B22C99B}" type="sibTrans" cxnId="{D9486ECB-BF0C-4683-A2A2-EAD74F01C3A8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5BF50489-4AF3-41A7-93FD-24C9AB71E4B1}">
      <dgm:prSet custT="1"/>
      <dgm:spPr/>
      <dgm:t>
        <a:bodyPr/>
        <a:lstStyle/>
        <a:p>
          <a:r>
            <a:rPr lang="ru-RU" sz="1600" b="1" dirty="0">
              <a:latin typeface="Bookman Old Style" panose="02050604050505020204" pitchFamily="18" charset="0"/>
              <a:cs typeface="Arial" pitchFamily="34" charset="0"/>
            </a:rPr>
            <a:t>Последовательное изложение своих мыслей, умение составлять рассказ по картинке</a:t>
          </a:r>
        </a:p>
      </dgm:t>
    </dgm:pt>
    <dgm:pt modelId="{B14B0193-3873-49E3-A8C0-DE63EC056C1F}" type="parTrans" cxnId="{A1028FCC-1090-4F17-92B4-F0FFF4A0DC35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059F493C-E98C-4EA5-B3A3-47F089FC0FC3}" type="sibTrans" cxnId="{A1028FCC-1090-4F17-92B4-F0FFF4A0DC35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EF2E1BA9-F23A-48E5-8026-E2EA3FEC3281}">
      <dgm:prSet/>
      <dgm:spPr/>
      <dgm:t>
        <a:bodyPr/>
        <a:lstStyle/>
        <a:p>
          <a:r>
            <a:rPr lang="ru-RU" b="1" dirty="0">
              <a:latin typeface="Bookman Old Style" panose="02050604050505020204" pitchFamily="18" charset="0"/>
            </a:rPr>
            <a:t>Кругозор</a:t>
          </a:r>
        </a:p>
      </dgm:t>
    </dgm:pt>
    <dgm:pt modelId="{37D68294-1E48-49E1-B593-B572F0DD0F18}" type="parTrans" cxnId="{DB6B00CA-074A-4F27-98C7-BC5659427867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270FFC64-EB3B-4A25-ABCF-602347EFDDAE}" type="sibTrans" cxnId="{DB6B00CA-074A-4F27-98C7-BC5659427867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BDD12B9A-6F1A-496F-8034-F36EF030C594}">
      <dgm:prSet custT="1"/>
      <dgm:spPr/>
      <dgm:t>
        <a:bodyPr/>
        <a:lstStyle/>
        <a:p>
          <a:r>
            <a:rPr lang="ru-RU" sz="1600" b="1" dirty="0">
              <a:latin typeface="Bookman Old Style" panose="02050604050505020204" pitchFamily="18" charset="0"/>
              <a:cs typeface="Arial" pitchFamily="34" charset="0"/>
            </a:rPr>
            <a:t>Знания об окружающем мире</a:t>
          </a:r>
        </a:p>
      </dgm:t>
    </dgm:pt>
    <dgm:pt modelId="{92270D7F-852C-4D17-B37C-E2F1D30CB466}" type="parTrans" cxnId="{B040A9B4-887C-4C86-8251-D58527220AA1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ABEB1291-974F-47DB-9681-336FAF188A73}" type="sibTrans" cxnId="{B040A9B4-887C-4C86-8251-D58527220AA1}">
      <dgm:prSet/>
      <dgm:spPr/>
      <dgm:t>
        <a:bodyPr/>
        <a:lstStyle/>
        <a:p>
          <a:endParaRPr lang="ru-RU" b="1">
            <a:latin typeface="Bookman Old Style" panose="02050604050505020204" pitchFamily="18" charset="0"/>
          </a:endParaRPr>
        </a:p>
      </dgm:t>
    </dgm:pt>
    <dgm:pt modelId="{05C0AB6C-394C-4ACD-B93B-FB9551552EB8}" type="pres">
      <dgm:prSet presAssocID="{80B12045-AEB0-45EE-A328-B99272DE20E3}" presName="Name0" presStyleCnt="0">
        <dgm:presLayoutVars>
          <dgm:dir/>
          <dgm:animLvl val="lvl"/>
          <dgm:resizeHandles/>
        </dgm:presLayoutVars>
      </dgm:prSet>
      <dgm:spPr/>
    </dgm:pt>
    <dgm:pt modelId="{F9A23618-76C0-467C-8629-A31E2C20447A}" type="pres">
      <dgm:prSet presAssocID="{6DE92CFD-B1F8-4E51-A95A-67F41C0EDCCE}" presName="linNode" presStyleCnt="0"/>
      <dgm:spPr/>
    </dgm:pt>
    <dgm:pt modelId="{6C524E66-D27E-4431-94A2-B3C6B66A34E5}" type="pres">
      <dgm:prSet presAssocID="{6DE92CFD-B1F8-4E51-A95A-67F41C0EDCCE}" presName="parentShp" presStyleLbl="node1" presStyleIdx="0" presStyleCnt="6">
        <dgm:presLayoutVars>
          <dgm:bulletEnabled val="1"/>
        </dgm:presLayoutVars>
      </dgm:prSet>
      <dgm:spPr/>
    </dgm:pt>
    <dgm:pt modelId="{EEDE5924-3894-4435-9FF5-21639285DA2D}" type="pres">
      <dgm:prSet presAssocID="{6DE92CFD-B1F8-4E51-A95A-67F41C0EDCCE}" presName="childShp" presStyleLbl="bgAccFollowNode1" presStyleIdx="0" presStyleCnt="6" custLinFactNeighborX="2381" custLinFactNeighborY="-185">
        <dgm:presLayoutVars>
          <dgm:bulletEnabled val="1"/>
        </dgm:presLayoutVars>
      </dgm:prSet>
      <dgm:spPr/>
    </dgm:pt>
    <dgm:pt modelId="{345F27AD-30A5-48D0-892D-BCB97F3FD039}" type="pres">
      <dgm:prSet presAssocID="{97D0B2B7-958C-4C71-A9CD-14698B22C99B}" presName="spacing" presStyleCnt="0"/>
      <dgm:spPr/>
    </dgm:pt>
    <dgm:pt modelId="{AF3CE962-3717-463F-B277-4EE8D7012B48}" type="pres">
      <dgm:prSet presAssocID="{EF2E1BA9-F23A-48E5-8026-E2EA3FEC3281}" presName="linNode" presStyleCnt="0"/>
      <dgm:spPr/>
    </dgm:pt>
    <dgm:pt modelId="{DD88C1EA-BC02-447D-AD59-C5FB5D0467D0}" type="pres">
      <dgm:prSet presAssocID="{EF2E1BA9-F23A-48E5-8026-E2EA3FEC3281}" presName="parentShp" presStyleLbl="node1" presStyleIdx="1" presStyleCnt="6">
        <dgm:presLayoutVars>
          <dgm:bulletEnabled val="1"/>
        </dgm:presLayoutVars>
      </dgm:prSet>
      <dgm:spPr/>
    </dgm:pt>
    <dgm:pt modelId="{9B75CE72-2519-47CA-93E9-CA3BAA9036FE}" type="pres">
      <dgm:prSet presAssocID="{EF2E1BA9-F23A-48E5-8026-E2EA3FEC3281}" presName="childShp" presStyleLbl="bgAccFollowNode1" presStyleIdx="1" presStyleCnt="6">
        <dgm:presLayoutVars>
          <dgm:bulletEnabled val="1"/>
        </dgm:presLayoutVars>
      </dgm:prSet>
      <dgm:spPr/>
    </dgm:pt>
    <dgm:pt modelId="{3F9F3B0D-67C8-415F-87B4-F2F2AAD3AC53}" type="pres">
      <dgm:prSet presAssocID="{270FFC64-EB3B-4A25-ABCF-602347EFDDAE}" presName="spacing" presStyleCnt="0"/>
      <dgm:spPr/>
    </dgm:pt>
    <dgm:pt modelId="{7ED61829-EE0F-4672-91A0-B5F9A2E5D309}" type="pres">
      <dgm:prSet presAssocID="{6E39113C-8D9E-405F-A5AD-9A33E2B9C82D}" presName="linNode" presStyleCnt="0"/>
      <dgm:spPr/>
    </dgm:pt>
    <dgm:pt modelId="{68F53C20-65BE-4FA3-A7FA-C297AE990958}" type="pres">
      <dgm:prSet presAssocID="{6E39113C-8D9E-405F-A5AD-9A33E2B9C82D}" presName="parentShp" presStyleLbl="node1" presStyleIdx="2" presStyleCnt="6" custLinFactNeighborX="-1587" custLinFactNeighborY="-126">
        <dgm:presLayoutVars>
          <dgm:bulletEnabled val="1"/>
        </dgm:presLayoutVars>
      </dgm:prSet>
      <dgm:spPr/>
    </dgm:pt>
    <dgm:pt modelId="{1D81EEE7-BFD4-4402-98B7-BB427E2C3D05}" type="pres">
      <dgm:prSet presAssocID="{6E39113C-8D9E-405F-A5AD-9A33E2B9C82D}" presName="childShp" presStyleLbl="bgAccFollowNode1" presStyleIdx="2" presStyleCnt="6" custScaleY="108992">
        <dgm:presLayoutVars>
          <dgm:bulletEnabled val="1"/>
        </dgm:presLayoutVars>
      </dgm:prSet>
      <dgm:spPr/>
    </dgm:pt>
    <dgm:pt modelId="{F1548EBA-6238-4B9A-A210-DE521253569D}" type="pres">
      <dgm:prSet presAssocID="{97E486FF-636D-499E-B747-9A3209F50470}" presName="spacing" presStyleCnt="0"/>
      <dgm:spPr/>
    </dgm:pt>
    <dgm:pt modelId="{3C28BDF5-CDF9-44FC-85CE-E5E7D8550BC9}" type="pres">
      <dgm:prSet presAssocID="{757F56D2-881E-4DBE-86AE-336B751CFF27}" presName="linNode" presStyleCnt="0"/>
      <dgm:spPr/>
    </dgm:pt>
    <dgm:pt modelId="{471AA043-AF64-4212-BACA-6791C6A326DA}" type="pres">
      <dgm:prSet presAssocID="{757F56D2-881E-4DBE-86AE-336B751CFF27}" presName="parentShp" presStyleLbl="node1" presStyleIdx="3" presStyleCnt="6">
        <dgm:presLayoutVars>
          <dgm:bulletEnabled val="1"/>
        </dgm:presLayoutVars>
      </dgm:prSet>
      <dgm:spPr/>
    </dgm:pt>
    <dgm:pt modelId="{2616F865-1FCF-4004-BD72-875E2F70E55E}" type="pres">
      <dgm:prSet presAssocID="{757F56D2-881E-4DBE-86AE-336B751CFF27}" presName="childShp" presStyleLbl="bgAccFollowNode1" presStyleIdx="3" presStyleCnt="6">
        <dgm:presLayoutVars>
          <dgm:bulletEnabled val="1"/>
        </dgm:presLayoutVars>
      </dgm:prSet>
      <dgm:spPr/>
    </dgm:pt>
    <dgm:pt modelId="{D43756E3-F208-401A-BC72-1D33A1805754}" type="pres">
      <dgm:prSet presAssocID="{8BD828F8-3E51-4AE7-A8D9-A87DB95374B6}" presName="spacing" presStyleCnt="0"/>
      <dgm:spPr/>
    </dgm:pt>
    <dgm:pt modelId="{5443F477-E233-45AC-B383-7F9ADDCD4179}" type="pres">
      <dgm:prSet presAssocID="{9AF73555-8F42-4B7B-B543-623EE4BA85CB}" presName="linNode" presStyleCnt="0"/>
      <dgm:spPr/>
    </dgm:pt>
    <dgm:pt modelId="{E97B7F07-8DAC-4B1D-BF5D-D98CC17B05A8}" type="pres">
      <dgm:prSet presAssocID="{9AF73555-8F42-4B7B-B543-623EE4BA85CB}" presName="parentShp" presStyleLbl="node1" presStyleIdx="4" presStyleCnt="6">
        <dgm:presLayoutVars>
          <dgm:bulletEnabled val="1"/>
        </dgm:presLayoutVars>
      </dgm:prSet>
      <dgm:spPr/>
    </dgm:pt>
    <dgm:pt modelId="{58EC92BB-588B-4B26-86F8-AE6B0A2BFE81}" type="pres">
      <dgm:prSet presAssocID="{9AF73555-8F42-4B7B-B543-623EE4BA85CB}" presName="childShp" presStyleLbl="bgAccFollowNode1" presStyleIdx="4" presStyleCnt="6">
        <dgm:presLayoutVars>
          <dgm:bulletEnabled val="1"/>
        </dgm:presLayoutVars>
      </dgm:prSet>
      <dgm:spPr/>
    </dgm:pt>
    <dgm:pt modelId="{6676BAE1-9995-41A9-A49E-4AB72E5980FF}" type="pres">
      <dgm:prSet presAssocID="{100F9044-5F3B-4736-AB59-00558761D2A6}" presName="spacing" presStyleCnt="0"/>
      <dgm:spPr/>
    </dgm:pt>
    <dgm:pt modelId="{6F76228C-10E7-4071-8758-582FFD07CFDA}" type="pres">
      <dgm:prSet presAssocID="{146158D9-0D62-4A41-8A35-32AEF5EC7713}" presName="linNode" presStyleCnt="0"/>
      <dgm:spPr/>
    </dgm:pt>
    <dgm:pt modelId="{4667BD6B-364D-42E4-8932-008EFFA3D001}" type="pres">
      <dgm:prSet presAssocID="{146158D9-0D62-4A41-8A35-32AEF5EC7713}" presName="parentShp" presStyleLbl="node1" presStyleIdx="5" presStyleCnt="6">
        <dgm:presLayoutVars>
          <dgm:bulletEnabled val="1"/>
        </dgm:presLayoutVars>
      </dgm:prSet>
      <dgm:spPr/>
    </dgm:pt>
    <dgm:pt modelId="{64A43ACB-26FB-4212-996B-D804658AAD5B}" type="pres">
      <dgm:prSet presAssocID="{146158D9-0D62-4A41-8A35-32AEF5EC7713}" presName="childShp" presStyleLbl="bgAccFollowNode1" presStyleIdx="5" presStyleCnt="6">
        <dgm:presLayoutVars>
          <dgm:bulletEnabled val="1"/>
        </dgm:presLayoutVars>
      </dgm:prSet>
      <dgm:spPr/>
    </dgm:pt>
  </dgm:ptLst>
  <dgm:cxnLst>
    <dgm:cxn modelId="{D83BBB04-17AA-4F10-9314-CAF151A483F3}" srcId="{80B12045-AEB0-45EE-A328-B99272DE20E3}" destId="{757F56D2-881E-4DBE-86AE-336B751CFF27}" srcOrd="3" destOrd="0" parTransId="{AADA2002-B59A-40B9-B3A8-6263AC52DDC6}" sibTransId="{8BD828F8-3E51-4AE7-A8D9-A87DB95374B6}"/>
    <dgm:cxn modelId="{43F1920F-6B5B-4D6C-A39D-45AED41FCEE2}" srcId="{9AF73555-8F42-4B7B-B543-623EE4BA85CB}" destId="{6E06DD60-741C-4EB7-8206-FC27A68D285A}" srcOrd="0" destOrd="0" parTransId="{9DE1F6D8-2578-44A9-B12C-FEACA63308A3}" sibTransId="{932B0D12-5F5B-4CC6-97EB-7719AEFD1D8C}"/>
    <dgm:cxn modelId="{9E34F114-B2EA-4EF0-A6EB-7B4B4C0EE7FA}" type="presOf" srcId="{79A375EA-F1A0-4A28-A69B-556E04017177}" destId="{64A43ACB-26FB-4212-996B-D804658AAD5B}" srcOrd="0" destOrd="0" presId="urn:microsoft.com/office/officeart/2005/8/layout/vList6"/>
    <dgm:cxn modelId="{194F6B2B-8B05-4886-A62B-0466BD6F49FD}" srcId="{80B12045-AEB0-45EE-A328-B99272DE20E3}" destId="{9AF73555-8F42-4B7B-B543-623EE4BA85CB}" srcOrd="4" destOrd="0" parTransId="{66650579-6F95-4AB3-AF8E-3995910BFF96}" sibTransId="{100F9044-5F3B-4736-AB59-00558761D2A6}"/>
    <dgm:cxn modelId="{BA933432-1AA2-436C-966F-8B5B69DCCFC8}" type="presOf" srcId="{BDD12B9A-6F1A-496F-8034-F36EF030C594}" destId="{9B75CE72-2519-47CA-93E9-CA3BAA9036FE}" srcOrd="0" destOrd="0" presId="urn:microsoft.com/office/officeart/2005/8/layout/vList6"/>
    <dgm:cxn modelId="{E1BA6B3E-E1E9-4829-B4EE-76E153B522C7}" type="presOf" srcId="{80B12045-AEB0-45EE-A328-B99272DE20E3}" destId="{05C0AB6C-394C-4ACD-B93B-FB9551552EB8}" srcOrd="0" destOrd="0" presId="urn:microsoft.com/office/officeart/2005/8/layout/vList6"/>
    <dgm:cxn modelId="{6C99A55D-AFFF-4E5F-A8DB-B64CA039A41B}" type="presOf" srcId="{EF2E1BA9-F23A-48E5-8026-E2EA3FEC3281}" destId="{DD88C1EA-BC02-447D-AD59-C5FB5D0467D0}" srcOrd="0" destOrd="0" presId="urn:microsoft.com/office/officeart/2005/8/layout/vList6"/>
    <dgm:cxn modelId="{4E22705F-E49B-4917-A0AC-3EE252724784}" type="presOf" srcId="{09F0E345-FF7F-4F4B-BB27-1C15046E17F2}" destId="{2616F865-1FCF-4004-BD72-875E2F70E55E}" srcOrd="0" destOrd="0" presId="urn:microsoft.com/office/officeart/2005/8/layout/vList6"/>
    <dgm:cxn modelId="{5FCC3368-18BE-48F5-BB87-E134C3BF1042}" type="presOf" srcId="{757F56D2-881E-4DBE-86AE-336B751CFF27}" destId="{471AA043-AF64-4212-BACA-6791C6A326DA}" srcOrd="0" destOrd="0" presId="urn:microsoft.com/office/officeart/2005/8/layout/vList6"/>
    <dgm:cxn modelId="{F116154D-E2E8-4AC2-AAAF-80A0CE846DA1}" type="presOf" srcId="{0C490E2F-0FFA-4021-80B0-CDD20D413D7E}" destId="{1D81EEE7-BFD4-4402-98B7-BB427E2C3D05}" srcOrd="0" destOrd="0" presId="urn:microsoft.com/office/officeart/2005/8/layout/vList6"/>
    <dgm:cxn modelId="{45F9CE72-8791-4F29-8A55-12DE86ADD4BD}" type="presOf" srcId="{6DE92CFD-B1F8-4E51-A95A-67F41C0EDCCE}" destId="{6C524E66-D27E-4431-94A2-B3C6B66A34E5}" srcOrd="0" destOrd="0" presId="urn:microsoft.com/office/officeart/2005/8/layout/vList6"/>
    <dgm:cxn modelId="{9B433158-E707-4910-97D5-6924ADF6E6A9}" srcId="{80B12045-AEB0-45EE-A328-B99272DE20E3}" destId="{146158D9-0D62-4A41-8A35-32AEF5EC7713}" srcOrd="5" destOrd="0" parTransId="{0CD4D2DD-EAF0-43A1-A3B2-4379B0F776EF}" sibTransId="{1626AC53-5B46-414D-8825-7135BECD1F5A}"/>
    <dgm:cxn modelId="{C5B3E578-3981-4A2E-8952-4C3FA981F876}" srcId="{80B12045-AEB0-45EE-A328-B99272DE20E3}" destId="{6E39113C-8D9E-405F-A5AD-9A33E2B9C82D}" srcOrd="2" destOrd="0" parTransId="{C0276792-5B13-430A-B6D6-7DF6320A4FA6}" sibTransId="{97E486FF-636D-499E-B747-9A3209F50470}"/>
    <dgm:cxn modelId="{1175BA9A-19F3-4617-8D2B-0AA7402E7834}" srcId="{146158D9-0D62-4A41-8A35-32AEF5EC7713}" destId="{79A375EA-F1A0-4A28-A69B-556E04017177}" srcOrd="0" destOrd="0" parTransId="{9F9C95A5-3C10-4366-B49D-3C2BF55B3131}" sibTransId="{155F0EDC-AAD5-4E09-B7AB-31594BFA0CB1}"/>
    <dgm:cxn modelId="{5D89BEA1-A04F-4B6A-B1F0-1F71A87E367A}" type="presOf" srcId="{5BF50489-4AF3-41A7-93FD-24C9AB71E4B1}" destId="{EEDE5924-3894-4435-9FF5-21639285DA2D}" srcOrd="0" destOrd="0" presId="urn:microsoft.com/office/officeart/2005/8/layout/vList6"/>
    <dgm:cxn modelId="{B040A9B4-887C-4C86-8251-D58527220AA1}" srcId="{EF2E1BA9-F23A-48E5-8026-E2EA3FEC3281}" destId="{BDD12B9A-6F1A-496F-8034-F36EF030C594}" srcOrd="0" destOrd="0" parTransId="{92270D7F-852C-4D17-B37C-E2F1D30CB466}" sibTransId="{ABEB1291-974F-47DB-9681-336FAF188A73}"/>
    <dgm:cxn modelId="{093DB1B7-EC43-44E3-83FA-69B9AEC25686}" srcId="{757F56D2-881E-4DBE-86AE-336B751CFF27}" destId="{09F0E345-FF7F-4F4B-BB27-1C15046E17F2}" srcOrd="0" destOrd="0" parTransId="{C4B60F20-8DB0-4CF3-A47F-2E786BB5B82B}" sibTransId="{EAC4DBBE-31CB-456D-826F-CCF6F9DAE223}"/>
    <dgm:cxn modelId="{3F1EB7BA-A5A8-4D06-A6DD-629EB06DC6BE}" type="presOf" srcId="{9AF73555-8F42-4B7B-B543-623EE4BA85CB}" destId="{E97B7F07-8DAC-4B1D-BF5D-D98CC17B05A8}" srcOrd="0" destOrd="0" presId="urn:microsoft.com/office/officeart/2005/8/layout/vList6"/>
    <dgm:cxn modelId="{DB6B00CA-074A-4F27-98C7-BC5659427867}" srcId="{80B12045-AEB0-45EE-A328-B99272DE20E3}" destId="{EF2E1BA9-F23A-48E5-8026-E2EA3FEC3281}" srcOrd="1" destOrd="0" parTransId="{37D68294-1E48-49E1-B593-B572F0DD0F18}" sibTransId="{270FFC64-EB3B-4A25-ABCF-602347EFDDAE}"/>
    <dgm:cxn modelId="{D9486ECB-BF0C-4683-A2A2-EAD74F01C3A8}" srcId="{80B12045-AEB0-45EE-A328-B99272DE20E3}" destId="{6DE92CFD-B1F8-4E51-A95A-67F41C0EDCCE}" srcOrd="0" destOrd="0" parTransId="{56C0C25A-A5B6-4F7B-9ABA-005A05C9E5AD}" sibTransId="{97D0B2B7-958C-4C71-A9CD-14698B22C99B}"/>
    <dgm:cxn modelId="{A1028FCC-1090-4F17-92B4-F0FFF4A0DC35}" srcId="{6DE92CFD-B1F8-4E51-A95A-67F41C0EDCCE}" destId="{5BF50489-4AF3-41A7-93FD-24C9AB71E4B1}" srcOrd="0" destOrd="0" parTransId="{B14B0193-3873-49E3-A8C0-DE63EC056C1F}" sibTransId="{059F493C-E98C-4EA5-B3A3-47F089FC0FC3}"/>
    <dgm:cxn modelId="{583580E5-C5AF-485B-B6A4-78F185AC2463}" srcId="{6E39113C-8D9E-405F-A5AD-9A33E2B9C82D}" destId="{0C490E2F-0FFA-4021-80B0-CDD20D413D7E}" srcOrd="0" destOrd="0" parTransId="{210BE991-D30A-4DB1-ADE8-49E15FE7D580}" sibTransId="{677B6462-9E50-450B-AC19-9194C9A205C7}"/>
    <dgm:cxn modelId="{F3A906EC-D093-48FB-ACDA-31ECFE0DB8EE}" type="presOf" srcId="{6E06DD60-741C-4EB7-8206-FC27A68D285A}" destId="{58EC92BB-588B-4B26-86F8-AE6B0A2BFE81}" srcOrd="0" destOrd="0" presId="urn:microsoft.com/office/officeart/2005/8/layout/vList6"/>
    <dgm:cxn modelId="{B39B06FC-738D-498B-9BCC-98E25DA91D5B}" type="presOf" srcId="{146158D9-0D62-4A41-8A35-32AEF5EC7713}" destId="{4667BD6B-364D-42E4-8932-008EFFA3D001}" srcOrd="0" destOrd="0" presId="urn:microsoft.com/office/officeart/2005/8/layout/vList6"/>
    <dgm:cxn modelId="{1C54AFFE-6C54-4093-82DE-BAD770BED1B1}" type="presOf" srcId="{6E39113C-8D9E-405F-A5AD-9A33E2B9C82D}" destId="{68F53C20-65BE-4FA3-A7FA-C297AE990958}" srcOrd="0" destOrd="0" presId="urn:microsoft.com/office/officeart/2005/8/layout/vList6"/>
    <dgm:cxn modelId="{499E27F0-8E4A-4DDA-926A-C83F95A21D19}" type="presParOf" srcId="{05C0AB6C-394C-4ACD-B93B-FB9551552EB8}" destId="{F9A23618-76C0-467C-8629-A31E2C20447A}" srcOrd="0" destOrd="0" presId="urn:microsoft.com/office/officeart/2005/8/layout/vList6"/>
    <dgm:cxn modelId="{33DE1DC5-0023-4135-BD18-31E36D98EF37}" type="presParOf" srcId="{F9A23618-76C0-467C-8629-A31E2C20447A}" destId="{6C524E66-D27E-4431-94A2-B3C6B66A34E5}" srcOrd="0" destOrd="0" presId="urn:microsoft.com/office/officeart/2005/8/layout/vList6"/>
    <dgm:cxn modelId="{76FE5318-CE0B-4FAA-948F-79069D5811DD}" type="presParOf" srcId="{F9A23618-76C0-467C-8629-A31E2C20447A}" destId="{EEDE5924-3894-4435-9FF5-21639285DA2D}" srcOrd="1" destOrd="0" presId="urn:microsoft.com/office/officeart/2005/8/layout/vList6"/>
    <dgm:cxn modelId="{ED7A94AD-ADFB-4A79-96A8-0250095E700A}" type="presParOf" srcId="{05C0AB6C-394C-4ACD-B93B-FB9551552EB8}" destId="{345F27AD-30A5-48D0-892D-BCB97F3FD039}" srcOrd="1" destOrd="0" presId="urn:microsoft.com/office/officeart/2005/8/layout/vList6"/>
    <dgm:cxn modelId="{A7AF7DE9-FF2A-4EBC-949A-CAA4EB447B0A}" type="presParOf" srcId="{05C0AB6C-394C-4ACD-B93B-FB9551552EB8}" destId="{AF3CE962-3717-463F-B277-4EE8D7012B48}" srcOrd="2" destOrd="0" presId="urn:microsoft.com/office/officeart/2005/8/layout/vList6"/>
    <dgm:cxn modelId="{D77841C9-262C-4D9C-A8CC-3B24A336B641}" type="presParOf" srcId="{AF3CE962-3717-463F-B277-4EE8D7012B48}" destId="{DD88C1EA-BC02-447D-AD59-C5FB5D0467D0}" srcOrd="0" destOrd="0" presId="urn:microsoft.com/office/officeart/2005/8/layout/vList6"/>
    <dgm:cxn modelId="{C7C67CA4-14C0-478C-99EF-5ECF5B19A604}" type="presParOf" srcId="{AF3CE962-3717-463F-B277-4EE8D7012B48}" destId="{9B75CE72-2519-47CA-93E9-CA3BAA9036FE}" srcOrd="1" destOrd="0" presId="urn:microsoft.com/office/officeart/2005/8/layout/vList6"/>
    <dgm:cxn modelId="{DD94EE94-B355-4F6C-8A99-C48AC1C61B86}" type="presParOf" srcId="{05C0AB6C-394C-4ACD-B93B-FB9551552EB8}" destId="{3F9F3B0D-67C8-415F-87B4-F2F2AAD3AC53}" srcOrd="3" destOrd="0" presId="urn:microsoft.com/office/officeart/2005/8/layout/vList6"/>
    <dgm:cxn modelId="{27F39467-740A-45D5-9BDF-8719F8C91145}" type="presParOf" srcId="{05C0AB6C-394C-4ACD-B93B-FB9551552EB8}" destId="{7ED61829-EE0F-4672-91A0-B5F9A2E5D309}" srcOrd="4" destOrd="0" presId="urn:microsoft.com/office/officeart/2005/8/layout/vList6"/>
    <dgm:cxn modelId="{78A0C7AD-05CC-44E5-9B38-EE60402DF069}" type="presParOf" srcId="{7ED61829-EE0F-4672-91A0-B5F9A2E5D309}" destId="{68F53C20-65BE-4FA3-A7FA-C297AE990958}" srcOrd="0" destOrd="0" presId="urn:microsoft.com/office/officeart/2005/8/layout/vList6"/>
    <dgm:cxn modelId="{BAC9EDC4-D6EF-4CD6-A893-C72BBA9A13CF}" type="presParOf" srcId="{7ED61829-EE0F-4672-91A0-B5F9A2E5D309}" destId="{1D81EEE7-BFD4-4402-98B7-BB427E2C3D05}" srcOrd="1" destOrd="0" presId="urn:microsoft.com/office/officeart/2005/8/layout/vList6"/>
    <dgm:cxn modelId="{A8CA0565-A60A-46C4-92A3-829125FD044C}" type="presParOf" srcId="{05C0AB6C-394C-4ACD-B93B-FB9551552EB8}" destId="{F1548EBA-6238-4B9A-A210-DE521253569D}" srcOrd="5" destOrd="0" presId="urn:microsoft.com/office/officeart/2005/8/layout/vList6"/>
    <dgm:cxn modelId="{15E37F20-8886-4AAF-A4FC-D2FF8C5DFD7C}" type="presParOf" srcId="{05C0AB6C-394C-4ACD-B93B-FB9551552EB8}" destId="{3C28BDF5-CDF9-44FC-85CE-E5E7D8550BC9}" srcOrd="6" destOrd="0" presId="urn:microsoft.com/office/officeart/2005/8/layout/vList6"/>
    <dgm:cxn modelId="{2A07C4A0-5B5C-4E4F-A4B0-4D497CF163AE}" type="presParOf" srcId="{3C28BDF5-CDF9-44FC-85CE-E5E7D8550BC9}" destId="{471AA043-AF64-4212-BACA-6791C6A326DA}" srcOrd="0" destOrd="0" presId="urn:microsoft.com/office/officeart/2005/8/layout/vList6"/>
    <dgm:cxn modelId="{519CE8A2-D7A1-4BCD-92A2-700030CC3872}" type="presParOf" srcId="{3C28BDF5-CDF9-44FC-85CE-E5E7D8550BC9}" destId="{2616F865-1FCF-4004-BD72-875E2F70E55E}" srcOrd="1" destOrd="0" presId="urn:microsoft.com/office/officeart/2005/8/layout/vList6"/>
    <dgm:cxn modelId="{AA2437CB-557E-42C2-B6D0-BD9BAAAD6E4E}" type="presParOf" srcId="{05C0AB6C-394C-4ACD-B93B-FB9551552EB8}" destId="{D43756E3-F208-401A-BC72-1D33A1805754}" srcOrd="7" destOrd="0" presId="urn:microsoft.com/office/officeart/2005/8/layout/vList6"/>
    <dgm:cxn modelId="{67CD00DB-63BE-4C2C-8F08-66D7CD1BF6B8}" type="presParOf" srcId="{05C0AB6C-394C-4ACD-B93B-FB9551552EB8}" destId="{5443F477-E233-45AC-B383-7F9ADDCD4179}" srcOrd="8" destOrd="0" presId="urn:microsoft.com/office/officeart/2005/8/layout/vList6"/>
    <dgm:cxn modelId="{091498C0-0D39-4791-BE8F-B7604CE99E56}" type="presParOf" srcId="{5443F477-E233-45AC-B383-7F9ADDCD4179}" destId="{E97B7F07-8DAC-4B1D-BF5D-D98CC17B05A8}" srcOrd="0" destOrd="0" presId="urn:microsoft.com/office/officeart/2005/8/layout/vList6"/>
    <dgm:cxn modelId="{E20CF793-17BC-4228-9568-BEDAC92CC571}" type="presParOf" srcId="{5443F477-E233-45AC-B383-7F9ADDCD4179}" destId="{58EC92BB-588B-4B26-86F8-AE6B0A2BFE81}" srcOrd="1" destOrd="0" presId="urn:microsoft.com/office/officeart/2005/8/layout/vList6"/>
    <dgm:cxn modelId="{EB61234A-D3CA-4E45-96CE-188A7CB8B957}" type="presParOf" srcId="{05C0AB6C-394C-4ACD-B93B-FB9551552EB8}" destId="{6676BAE1-9995-41A9-A49E-4AB72E5980FF}" srcOrd="9" destOrd="0" presId="urn:microsoft.com/office/officeart/2005/8/layout/vList6"/>
    <dgm:cxn modelId="{B304FBD2-ADE9-4988-A3ED-D7A188B6ABB1}" type="presParOf" srcId="{05C0AB6C-394C-4ACD-B93B-FB9551552EB8}" destId="{6F76228C-10E7-4071-8758-582FFD07CFDA}" srcOrd="10" destOrd="0" presId="urn:microsoft.com/office/officeart/2005/8/layout/vList6"/>
    <dgm:cxn modelId="{B8163C5E-4F97-46DF-8DB0-88B707CBB340}" type="presParOf" srcId="{6F76228C-10E7-4071-8758-582FFD07CFDA}" destId="{4667BD6B-364D-42E4-8932-008EFFA3D001}" srcOrd="0" destOrd="0" presId="urn:microsoft.com/office/officeart/2005/8/layout/vList6"/>
    <dgm:cxn modelId="{D4F4CEE8-7DF0-4EB5-9453-20B2C28D609F}" type="presParOf" srcId="{6F76228C-10E7-4071-8758-582FFD07CFDA}" destId="{64A43ACB-26FB-4212-996B-D804658AAD5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36DD97-01EB-4AEA-BFAC-DC8C751835AB}">
      <dsp:nvSpPr>
        <dsp:cNvPr id="0" name=""/>
        <dsp:cNvSpPr/>
      </dsp:nvSpPr>
      <dsp:spPr>
        <a:xfrm>
          <a:off x="3347718" y="2214087"/>
          <a:ext cx="1813063" cy="110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chemeClr val="tx1"/>
              </a:solidFill>
              <a:latin typeface="Bookman Old Style" panose="02050604050505020204" pitchFamily="18" charset="0"/>
            </a:rPr>
            <a:t>Интеллектуальная готовность</a:t>
          </a:r>
        </a:p>
      </dsp:txBody>
      <dsp:txXfrm>
        <a:off x="3401625" y="2267994"/>
        <a:ext cx="1705249" cy="996466"/>
      </dsp:txXfrm>
    </dsp:sp>
    <dsp:sp modelId="{152F4D4E-5D0A-4D8A-921B-7F243A1F1B66}">
      <dsp:nvSpPr>
        <dsp:cNvPr id="0" name=""/>
        <dsp:cNvSpPr/>
      </dsp:nvSpPr>
      <dsp:spPr>
        <a:xfrm rot="16360994">
          <a:off x="4047490" y="1662754"/>
          <a:ext cx="526116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114084" y="1825695"/>
        <a:ext cx="386387" cy="279458"/>
      </dsp:txXfrm>
    </dsp:sp>
    <dsp:sp modelId="{E422CAC4-92E6-46A1-BFEC-E77A673234FD}">
      <dsp:nvSpPr>
        <dsp:cNvPr id="0" name=""/>
        <dsp:cNvSpPr/>
      </dsp:nvSpPr>
      <dsp:spPr>
        <a:xfrm>
          <a:off x="3584779" y="167495"/>
          <a:ext cx="1517297" cy="1391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chemeClr val="tx1"/>
              </a:solidFill>
              <a:latin typeface="Bookman Old Style" panose="02050604050505020204" pitchFamily="18" charset="0"/>
            </a:rPr>
            <a:t>Кругозор ребенка</a:t>
          </a:r>
        </a:p>
      </dsp:txBody>
      <dsp:txXfrm>
        <a:off x="3806982" y="371317"/>
        <a:ext cx="1072891" cy="984143"/>
      </dsp:txXfrm>
    </dsp:sp>
    <dsp:sp modelId="{F1B746CC-A0C3-41CE-8C74-8ABBB88241F2}">
      <dsp:nvSpPr>
        <dsp:cNvPr id="0" name=""/>
        <dsp:cNvSpPr/>
      </dsp:nvSpPr>
      <dsp:spPr>
        <a:xfrm rot="19877861">
          <a:off x="5305843" y="1907404"/>
          <a:ext cx="522279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5314427" y="2034110"/>
        <a:ext cx="382550" cy="279458"/>
      </dsp:txXfrm>
    </dsp:sp>
    <dsp:sp modelId="{7135901B-3D5A-41A2-9C8A-B3AD1239C52C}">
      <dsp:nvSpPr>
        <dsp:cNvPr id="0" name=""/>
        <dsp:cNvSpPr/>
      </dsp:nvSpPr>
      <dsp:spPr>
        <a:xfrm>
          <a:off x="5960373" y="500059"/>
          <a:ext cx="2056352" cy="1538079"/>
        </a:xfrm>
        <a:prstGeom prst="wav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Bookman Old Style" panose="02050604050505020204" pitchFamily="18" charset="0"/>
            </a:rPr>
            <a:t>Память (слуховая, зрительная</a:t>
          </a:r>
          <a:r>
            <a:rPr lang="ru-RU" sz="900" kern="1200" dirty="0">
              <a:solidFill>
                <a:schemeClr val="tx1"/>
              </a:solidFill>
              <a:latin typeface="Bookman Old Style" panose="02050604050505020204" pitchFamily="18" charset="0"/>
            </a:rPr>
            <a:t>)</a:t>
          </a:r>
        </a:p>
      </dsp:txBody>
      <dsp:txXfrm>
        <a:off x="5960373" y="884579"/>
        <a:ext cx="2056352" cy="769039"/>
      </dsp:txXfrm>
    </dsp:sp>
    <dsp:sp modelId="{1F13D2BB-5F2A-43BD-A152-629F6777450D}">
      <dsp:nvSpPr>
        <dsp:cNvPr id="0" name=""/>
        <dsp:cNvSpPr/>
      </dsp:nvSpPr>
      <dsp:spPr>
        <a:xfrm rot="1121646">
          <a:off x="5357656" y="3110458"/>
          <a:ext cx="495039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5361342" y="3181218"/>
        <a:ext cx="355310" cy="279458"/>
      </dsp:txXfrm>
    </dsp:sp>
    <dsp:sp modelId="{0E3B1ADF-248D-412D-AB42-DF27A1553DE5}">
      <dsp:nvSpPr>
        <dsp:cNvPr id="0" name=""/>
        <dsp:cNvSpPr/>
      </dsp:nvSpPr>
      <dsp:spPr>
        <a:xfrm>
          <a:off x="5888939" y="2786075"/>
          <a:ext cx="1612039" cy="16120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chemeClr val="tx1"/>
              </a:solidFill>
              <a:latin typeface="Bookman Old Style" panose="02050604050505020204" pitchFamily="18" charset="0"/>
            </a:rPr>
            <a:t>Развитие речи</a:t>
          </a:r>
        </a:p>
      </dsp:txBody>
      <dsp:txXfrm>
        <a:off x="6125017" y="3022149"/>
        <a:ext cx="1139883" cy="1139864"/>
      </dsp:txXfrm>
    </dsp:sp>
    <dsp:sp modelId="{01EB2732-806C-4C38-8DF1-F9CD0EFC5CB1}">
      <dsp:nvSpPr>
        <dsp:cNvPr id="0" name=""/>
        <dsp:cNvSpPr/>
      </dsp:nvSpPr>
      <dsp:spPr>
        <a:xfrm rot="9414787">
          <a:off x="2816663" y="3070836"/>
          <a:ext cx="453921" cy="4830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10800000">
        <a:off x="2947386" y="3140751"/>
        <a:ext cx="317745" cy="289840"/>
      </dsp:txXfrm>
    </dsp:sp>
    <dsp:sp modelId="{1F0E5BC7-A13A-485A-881B-E38BE95228A2}">
      <dsp:nvSpPr>
        <dsp:cNvPr id="0" name=""/>
        <dsp:cNvSpPr/>
      </dsp:nvSpPr>
      <dsp:spPr>
        <a:xfrm>
          <a:off x="500069" y="3059940"/>
          <a:ext cx="2376606" cy="160006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Bookman Old Style" panose="02050604050505020204" pitchFamily="18" charset="0"/>
            </a:rPr>
            <a:t>Мышление</a:t>
          </a:r>
        </a:p>
      </dsp:txBody>
      <dsp:txXfrm>
        <a:off x="848115" y="3294264"/>
        <a:ext cx="1680514" cy="1131418"/>
      </dsp:txXfrm>
    </dsp:sp>
    <dsp:sp modelId="{E2EA1AD8-2A03-4CED-8264-52A05AE02F29}">
      <dsp:nvSpPr>
        <dsp:cNvPr id="0" name=""/>
        <dsp:cNvSpPr/>
      </dsp:nvSpPr>
      <dsp:spPr>
        <a:xfrm rot="5402086">
          <a:off x="4003961" y="3421749"/>
          <a:ext cx="526139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>
        <a:off x="4073868" y="3445038"/>
        <a:ext cx="386410" cy="279458"/>
      </dsp:txXfrm>
    </dsp:sp>
    <dsp:sp modelId="{D5D43F3B-122F-4126-8939-5E975DB74880}">
      <dsp:nvSpPr>
        <dsp:cNvPr id="0" name=""/>
        <dsp:cNvSpPr/>
      </dsp:nvSpPr>
      <dsp:spPr>
        <a:xfrm>
          <a:off x="3317173" y="3888694"/>
          <a:ext cx="1969541" cy="1326279"/>
        </a:xfrm>
        <a:prstGeom prst="wav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0" bIns="20320" numCol="1" spcCol="1270" anchor="ctr" anchorCtr="1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Bookman Old Style" panose="02050604050505020204" pitchFamily="18" charset="0"/>
            </a:rPr>
            <a:t>Зрительно-моторная координация</a:t>
          </a:r>
        </a:p>
      </dsp:txBody>
      <dsp:txXfrm>
        <a:off x="3317173" y="4220264"/>
        <a:ext cx="1969541" cy="663139"/>
      </dsp:txXfrm>
    </dsp:sp>
    <dsp:sp modelId="{B256D0A0-5660-414F-8AF6-3F8C15873343}">
      <dsp:nvSpPr>
        <dsp:cNvPr id="0" name=""/>
        <dsp:cNvSpPr/>
      </dsp:nvSpPr>
      <dsp:spPr>
        <a:xfrm rot="12416583">
          <a:off x="2859338" y="1923464"/>
          <a:ext cx="390010" cy="4657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700" kern="1200"/>
        </a:p>
      </dsp:txBody>
      <dsp:txXfrm rot="10800000">
        <a:off x="2969991" y="2043124"/>
        <a:ext cx="273007" cy="279458"/>
      </dsp:txXfrm>
    </dsp:sp>
    <dsp:sp modelId="{ACC2211A-0A94-4E93-B59C-DEEE3581CA6B}">
      <dsp:nvSpPr>
        <dsp:cNvPr id="0" name=""/>
        <dsp:cNvSpPr/>
      </dsp:nvSpPr>
      <dsp:spPr>
        <a:xfrm>
          <a:off x="437720" y="746127"/>
          <a:ext cx="2379387" cy="1369896"/>
        </a:xfrm>
        <a:prstGeom prst="wav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chemeClr val="tx1"/>
              </a:solidFill>
              <a:latin typeface="Bookman Old Style" panose="02050604050505020204" pitchFamily="18" charset="0"/>
            </a:rPr>
            <a:t>Внимание</a:t>
          </a:r>
        </a:p>
      </dsp:txBody>
      <dsp:txXfrm>
        <a:off x="437720" y="1088601"/>
        <a:ext cx="2379387" cy="68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E5924-3894-4435-9FF5-21639285DA2D}">
      <dsp:nvSpPr>
        <dsp:cNvPr id="0" name=""/>
        <dsp:cNvSpPr/>
      </dsp:nvSpPr>
      <dsp:spPr>
        <a:xfrm>
          <a:off x="3148965" y="888"/>
          <a:ext cx="4723447" cy="8101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Bookman Old Style" panose="02050604050505020204" pitchFamily="18" charset="0"/>
              <a:cs typeface="Arial" pitchFamily="34" charset="0"/>
            </a:rPr>
            <a:t>Последовательное изложение своих мыслей, умение составлять рассказ по картинке</a:t>
          </a:r>
        </a:p>
      </dsp:txBody>
      <dsp:txXfrm>
        <a:off x="3148965" y="102156"/>
        <a:ext cx="4419644" cy="607605"/>
      </dsp:txXfrm>
    </dsp:sp>
    <dsp:sp modelId="{6C524E66-D27E-4431-94A2-B3C6B66A34E5}">
      <dsp:nvSpPr>
        <dsp:cNvPr id="0" name=""/>
        <dsp:cNvSpPr/>
      </dsp:nvSpPr>
      <dsp:spPr>
        <a:xfrm>
          <a:off x="0" y="2387"/>
          <a:ext cx="3148965" cy="81014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latin typeface="Bookman Old Style" panose="02050604050505020204" pitchFamily="18" charset="0"/>
            </a:rPr>
            <a:t>Связная речь</a:t>
          </a:r>
        </a:p>
      </dsp:txBody>
      <dsp:txXfrm>
        <a:off x="39548" y="41935"/>
        <a:ext cx="3069869" cy="731045"/>
      </dsp:txXfrm>
    </dsp:sp>
    <dsp:sp modelId="{9B75CE72-2519-47CA-93E9-CA3BAA9036FE}">
      <dsp:nvSpPr>
        <dsp:cNvPr id="0" name=""/>
        <dsp:cNvSpPr/>
      </dsp:nvSpPr>
      <dsp:spPr>
        <a:xfrm>
          <a:off x="3148965" y="893542"/>
          <a:ext cx="4723447" cy="8101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Bookman Old Style" panose="02050604050505020204" pitchFamily="18" charset="0"/>
              <a:cs typeface="Arial" pitchFamily="34" charset="0"/>
            </a:rPr>
            <a:t>Знания об окружающем мире</a:t>
          </a:r>
        </a:p>
      </dsp:txBody>
      <dsp:txXfrm>
        <a:off x="3148965" y="994810"/>
        <a:ext cx="4419644" cy="607605"/>
      </dsp:txXfrm>
    </dsp:sp>
    <dsp:sp modelId="{DD88C1EA-BC02-447D-AD59-C5FB5D0467D0}">
      <dsp:nvSpPr>
        <dsp:cNvPr id="0" name=""/>
        <dsp:cNvSpPr/>
      </dsp:nvSpPr>
      <dsp:spPr>
        <a:xfrm>
          <a:off x="0" y="893542"/>
          <a:ext cx="3148965" cy="81014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latin typeface="Bookman Old Style" panose="02050604050505020204" pitchFamily="18" charset="0"/>
            </a:rPr>
            <a:t>Кругозор</a:t>
          </a:r>
        </a:p>
      </dsp:txBody>
      <dsp:txXfrm>
        <a:off x="39548" y="933090"/>
        <a:ext cx="3069869" cy="731045"/>
      </dsp:txXfrm>
    </dsp:sp>
    <dsp:sp modelId="{1D81EEE7-BFD4-4402-98B7-BB427E2C3D05}">
      <dsp:nvSpPr>
        <dsp:cNvPr id="0" name=""/>
        <dsp:cNvSpPr/>
      </dsp:nvSpPr>
      <dsp:spPr>
        <a:xfrm>
          <a:off x="3150502" y="1784698"/>
          <a:ext cx="4714226" cy="88298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Bookman Old Style" panose="02050604050505020204" pitchFamily="18" charset="0"/>
              <a:cs typeface="Arial" pitchFamily="34" charset="0"/>
            </a:rPr>
            <a:t> Использует в речи глаголы, существительные, прилагательные, местоимения, числительные и т.д.)</a:t>
          </a:r>
        </a:p>
      </dsp:txBody>
      <dsp:txXfrm>
        <a:off x="3150502" y="1895072"/>
        <a:ext cx="4383105" cy="662241"/>
      </dsp:txXfrm>
    </dsp:sp>
    <dsp:sp modelId="{68F53C20-65BE-4FA3-A7FA-C297AE990958}">
      <dsp:nvSpPr>
        <dsp:cNvPr id="0" name=""/>
        <dsp:cNvSpPr/>
      </dsp:nvSpPr>
      <dsp:spPr>
        <a:xfrm>
          <a:off x="0" y="1820101"/>
          <a:ext cx="3142817" cy="81014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latin typeface="Bookman Old Style" panose="02050604050505020204" pitchFamily="18" charset="0"/>
            </a:rPr>
            <a:t>Словарный запас</a:t>
          </a:r>
        </a:p>
      </dsp:txBody>
      <dsp:txXfrm>
        <a:off x="39548" y="1859649"/>
        <a:ext cx="3063721" cy="731045"/>
      </dsp:txXfrm>
    </dsp:sp>
    <dsp:sp modelId="{2616F865-1FCF-4004-BD72-875E2F70E55E}">
      <dsp:nvSpPr>
        <dsp:cNvPr id="0" name=""/>
        <dsp:cNvSpPr/>
      </dsp:nvSpPr>
      <dsp:spPr>
        <a:xfrm>
          <a:off x="3148965" y="2748701"/>
          <a:ext cx="4723447" cy="8101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Bookman Old Style" panose="02050604050505020204" pitchFamily="18" charset="0"/>
              <a:cs typeface="Arial" pitchFamily="34" charset="0"/>
            </a:rPr>
            <a:t>Умение правильно строить предложения, согласовывать слова между собой </a:t>
          </a:r>
        </a:p>
      </dsp:txBody>
      <dsp:txXfrm>
        <a:off x="3148965" y="2849969"/>
        <a:ext cx="4419644" cy="607605"/>
      </dsp:txXfrm>
    </dsp:sp>
    <dsp:sp modelId="{471AA043-AF64-4212-BACA-6791C6A326DA}">
      <dsp:nvSpPr>
        <dsp:cNvPr id="0" name=""/>
        <dsp:cNvSpPr/>
      </dsp:nvSpPr>
      <dsp:spPr>
        <a:xfrm>
          <a:off x="0" y="2748701"/>
          <a:ext cx="3148965" cy="810141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latin typeface="Bookman Old Style" panose="02050604050505020204" pitchFamily="18" charset="0"/>
            </a:rPr>
            <a:t>Грамматический строй речи</a:t>
          </a:r>
        </a:p>
      </dsp:txBody>
      <dsp:txXfrm>
        <a:off x="39548" y="2788249"/>
        <a:ext cx="3069869" cy="731045"/>
      </dsp:txXfrm>
    </dsp:sp>
    <dsp:sp modelId="{58EC92BB-588B-4B26-86F8-AE6B0A2BFE81}">
      <dsp:nvSpPr>
        <dsp:cNvPr id="0" name=""/>
        <dsp:cNvSpPr/>
      </dsp:nvSpPr>
      <dsp:spPr>
        <a:xfrm>
          <a:off x="3148965" y="3639857"/>
          <a:ext cx="4723447" cy="8101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Bookman Old Style" panose="02050604050505020204" pitchFamily="18" charset="0"/>
              <a:cs typeface="Arial" pitchFamily="34" charset="0"/>
            </a:rPr>
            <a:t>Умение различать звуки в слове</a:t>
          </a:r>
        </a:p>
      </dsp:txBody>
      <dsp:txXfrm>
        <a:off x="3148965" y="3741125"/>
        <a:ext cx="4419644" cy="607605"/>
      </dsp:txXfrm>
    </dsp:sp>
    <dsp:sp modelId="{E97B7F07-8DAC-4B1D-BF5D-D98CC17B05A8}">
      <dsp:nvSpPr>
        <dsp:cNvPr id="0" name=""/>
        <dsp:cNvSpPr/>
      </dsp:nvSpPr>
      <dsp:spPr>
        <a:xfrm>
          <a:off x="0" y="3639857"/>
          <a:ext cx="3148965" cy="810141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latin typeface="Bookman Old Style" panose="02050604050505020204" pitchFamily="18" charset="0"/>
            </a:rPr>
            <a:t>Фонематический слух</a:t>
          </a:r>
        </a:p>
      </dsp:txBody>
      <dsp:txXfrm>
        <a:off x="39548" y="3679405"/>
        <a:ext cx="3069869" cy="731045"/>
      </dsp:txXfrm>
    </dsp:sp>
    <dsp:sp modelId="{64A43ACB-26FB-4212-996B-D804658AAD5B}">
      <dsp:nvSpPr>
        <dsp:cNvPr id="0" name=""/>
        <dsp:cNvSpPr/>
      </dsp:nvSpPr>
      <dsp:spPr>
        <a:xfrm>
          <a:off x="3148965" y="4531012"/>
          <a:ext cx="4723447" cy="8101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4445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kern="1200" dirty="0">
              <a:latin typeface="Bookman Old Style" panose="02050604050505020204" pitchFamily="18" charset="0"/>
              <a:cs typeface="Arial" pitchFamily="34" charset="0"/>
            </a:rPr>
            <a:t>Отсутствие логопедических проблем</a:t>
          </a:r>
        </a:p>
      </dsp:txBody>
      <dsp:txXfrm>
        <a:off x="3148965" y="4632280"/>
        <a:ext cx="4419644" cy="607605"/>
      </dsp:txXfrm>
    </dsp:sp>
    <dsp:sp modelId="{4667BD6B-364D-42E4-8932-008EFFA3D001}">
      <dsp:nvSpPr>
        <dsp:cNvPr id="0" name=""/>
        <dsp:cNvSpPr/>
      </dsp:nvSpPr>
      <dsp:spPr>
        <a:xfrm>
          <a:off x="0" y="4531012"/>
          <a:ext cx="3148965" cy="81014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b="1" kern="1200" dirty="0">
              <a:latin typeface="Bookman Old Style" panose="02050604050505020204" pitchFamily="18" charset="0"/>
            </a:rPr>
            <a:t>Четкое звукопроизношение</a:t>
          </a:r>
        </a:p>
      </dsp:txBody>
      <dsp:txXfrm>
        <a:off x="39548" y="4570560"/>
        <a:ext cx="3069869" cy="731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183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51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82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20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52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69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73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257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24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87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20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9400A-AC85-43C0-99A7-5C13AF47B7E6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1850-0911-4971-A431-82D581CDE5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43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268760"/>
            <a:ext cx="741682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Родительское собрание</a:t>
            </a:r>
          </a:p>
          <a:p>
            <a:pPr algn="ctr"/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«</a:t>
            </a: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Что должны знать родители будущих первоклассников</a:t>
            </a:r>
            <a: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</a:rPr>
              <a:t>».</a:t>
            </a:r>
          </a:p>
          <a:p>
            <a:pPr algn="ctr"/>
            <a:endParaRPr lang="ru-RU" sz="24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24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Уважаемые родители! </a:t>
            </a:r>
          </a:p>
          <a:p>
            <a:pPr algn="ctr"/>
            <a:r>
              <a:rPr lang="ru-RU" sz="2400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Познакомьтесь с информацией, размещенной на слайдах, выполните </a:t>
            </a:r>
            <a:r>
              <a:rPr lang="ru-RU" sz="2400" b="1">
                <a:solidFill>
                  <a:schemeClr val="accent1"/>
                </a:solidFill>
                <a:latin typeface="Bookman Old Style" panose="02050604050505020204" pitchFamily="18" charset="0"/>
              </a:rPr>
              <a:t>несложные задания.</a:t>
            </a:r>
            <a:endParaRPr lang="ru-RU" sz="2400" b="1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b="1" i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  </a:t>
            </a:r>
            <a:endParaRPr lang="ru-RU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83839" y="5541879"/>
            <a:ext cx="59184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Автор: </a:t>
            </a:r>
            <a:r>
              <a:rPr lang="ru-RU" sz="20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Пылыпив</a:t>
            </a:r>
            <a:r>
              <a:rPr lang="ru-RU" sz="2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Юлия Борисовна,</a:t>
            </a:r>
          </a:p>
          <a:p>
            <a:r>
              <a:rPr lang="ru-RU" sz="2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           учитель начальных классов</a:t>
            </a:r>
          </a:p>
          <a:p>
            <a:r>
              <a:rPr lang="ru-RU" sz="2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            ГБОУ «Школа №82 </a:t>
            </a:r>
            <a:r>
              <a:rPr lang="ru-RU" sz="2000" b="1" dirty="0" err="1">
                <a:solidFill>
                  <a:srgbClr val="FF0000"/>
                </a:solidFill>
                <a:latin typeface="Bookman Old Style" panose="02050604050505020204" pitchFamily="18" charset="0"/>
              </a:rPr>
              <a:t>г.о</a:t>
            </a:r>
            <a:r>
              <a:rPr lang="ru-RU" sz="2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. Донецк»</a:t>
            </a:r>
          </a:p>
        </p:txBody>
      </p:sp>
      <p:pic>
        <p:nvPicPr>
          <p:cNvPr id="31746" name="Picture 2" descr="https://sunveter.ru/uploads/posts/2015-08/1439925532_bell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308304" y="42629"/>
            <a:ext cx="1656184" cy="164624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779912" y="476672"/>
            <a:ext cx="2326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15.01.2025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64381" y="428608"/>
            <a:ext cx="7215238" cy="85725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Эмоционально-волевая готовность ребёнка к школе предполагает: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71512" y="1499378"/>
            <a:ext cx="780097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Способность делать не только то, что хочу, но и то, что надо, не бояться трудностей, разрешать их самостоятельно.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Возможность длительное время выполнять не очень интересное задание.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Адекватная самооценка и положительный образ  себя.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Умение регулировать свое поведение, эмоции.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2900" y="4958566"/>
            <a:ext cx="8472488" cy="18374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>
              <a:lnSpc>
                <a:spcPct val="90000"/>
              </a:lnSpc>
              <a:defRPr/>
            </a:pPr>
            <a:r>
              <a:rPr 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Развитию волевой готовности способствует изобразительная деятельность, конструирование, т.к они побуждают длительное время сосредотачиваться на задании.</a:t>
            </a:r>
          </a:p>
          <a:p>
            <a:pPr indent="457200" algn="just">
              <a:lnSpc>
                <a:spcPct val="90000"/>
              </a:lnSpc>
              <a:defRPr/>
            </a:pPr>
            <a:r>
              <a:rPr lang="ru-RU" b="1" dirty="0">
                <a:solidFill>
                  <a:schemeClr val="accent1"/>
                </a:solidFill>
                <a:latin typeface="Bookman Old Style" panose="02050604050505020204" pitchFamily="18" charset="0"/>
              </a:rPr>
              <a:t>Игры учат спокойно дожидаться своей очереди, своего хода, с достоинством проигрывать, выстраивать свою стратегию и при этом учитывать постоянно меняющиеся обстоятельства и т.д.</a:t>
            </a:r>
            <a:endParaRPr lang="ru-RU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07257" y="121443"/>
            <a:ext cx="6929486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К 6 – 7 годам ребенку необходимо знать: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492919" y="1193013"/>
            <a:ext cx="8158162" cy="45720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свой адрес и название города, по которому он живет;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название страны и ее столицы;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имена и отчества своих родителей, информацию о месте их работы;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времена года, их последовательность и основные признаки;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названия месяцев, дней недели; 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основные виды деревьев и цветов;</a:t>
            </a:r>
          </a:p>
          <a:p>
            <a:pPr indent="3429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ему следует уметь различать домашних и диких животных</a:t>
            </a:r>
          </a:p>
          <a:p>
            <a:pPr algn="ctr">
              <a:buNone/>
            </a:pPr>
            <a:r>
              <a:rPr lang="ru-RU" sz="2400" b="1" i="1" dirty="0">
                <a:solidFill>
                  <a:srgbClr val="0000FF"/>
                </a:solidFill>
                <a:latin typeface="Bookman Old Style" panose="02050604050505020204" pitchFamily="18" charset="0"/>
                <a:cs typeface="Times New Roman" pitchFamily="18" charset="0"/>
              </a:rPr>
              <a:t>Ребенок должен ориентироваться во времени, пространстве и своем ближайшем окружении.</a:t>
            </a:r>
            <a:endParaRPr lang="ru-RU" sz="2400" dirty="0">
              <a:solidFill>
                <a:srgbClr val="0000FF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24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algn="r">
              <a:buFont typeface="Wingdings" pitchFamily="2" charset="2"/>
              <a:buNone/>
            </a:pPr>
            <a:r>
              <a:rPr lang="ru-RU" sz="2400" b="1" i="1" dirty="0">
                <a:latin typeface="Bookman Old Style" panose="02050604050505020204" pitchFamily="18" charset="0"/>
                <a:cs typeface="Times New Roman" pitchFamily="18" charset="0"/>
              </a:rPr>
              <a:t>. </a:t>
            </a:r>
          </a:p>
          <a:p>
            <a:pPr indent="342900" algn="just"/>
            <a:endParaRPr lang="ru-RU" sz="2400" b="1" dirty="0">
              <a:solidFill>
                <a:srgbClr val="00206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00188" y="2643188"/>
            <a:ext cx="2286000" cy="2643187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1800" dirty="0">
              <a:latin typeface="Segoe Script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87900" y="4437063"/>
            <a:ext cx="30003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>
              <a:lnSpc>
                <a:spcPct val="90000"/>
              </a:lnSpc>
            </a:pPr>
            <a:r>
              <a:rPr lang="ru-RU" sz="1800">
                <a:solidFill>
                  <a:srgbClr val="996633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85837" y="542911"/>
            <a:ext cx="7415253" cy="1200164"/>
          </a:xfrm>
          <a:prstGeom prst="rect">
            <a:avLst/>
          </a:prstGeom>
        </p:spPr>
        <p:txBody>
          <a:bodyPr wrap="none"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ea typeface="+mj-ea"/>
                <a:cs typeface="Times New Roman" pitchFamily="18" charset="0"/>
              </a:rPr>
              <a:t>Упражнения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ea typeface="+mj-ea"/>
                <a:cs typeface="Times New Roman" pitchFamily="18" charset="0"/>
              </a:rPr>
              <a:t>для развития мышления:</a:t>
            </a:r>
          </a:p>
        </p:txBody>
      </p:sp>
      <p:sp>
        <p:nvSpPr>
          <p:cNvPr id="19461" name="Прямоугольник 25"/>
          <p:cNvSpPr>
            <a:spLocks noChangeArrowheads="1"/>
          </p:cNvSpPr>
          <p:nvPr/>
        </p:nvSpPr>
        <p:spPr bwMode="auto">
          <a:xfrm>
            <a:off x="655644" y="1913884"/>
            <a:ext cx="784544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складывать мозаику без помощи взрослого,</a:t>
            </a:r>
          </a:p>
          <a:p>
            <a:pPr indent="4572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назови одним словом;</a:t>
            </a:r>
          </a:p>
          <a:p>
            <a:pPr indent="4572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определять последовательность событий, что было сначала, а что – потом;</a:t>
            </a:r>
          </a:p>
          <a:p>
            <a:pPr indent="4572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загадки;</a:t>
            </a:r>
          </a:p>
          <a:p>
            <a:pPr indent="4572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закончи предложение (Река широкая, а ручей….);</a:t>
            </a:r>
          </a:p>
          <a:p>
            <a:pPr indent="4572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четвертый лишний;</a:t>
            </a:r>
          </a:p>
          <a:p>
            <a:pPr indent="457200" algn="just">
              <a:buClr>
                <a:srgbClr val="FF0000"/>
              </a:buClr>
              <a:buFont typeface="Wingdings" pitchFamily="2" charset="2"/>
              <a:buChar char="ü"/>
            </a:pPr>
            <a:r>
              <a:rPr lang="ru-RU" sz="2800" dirty="0">
                <a:latin typeface="Bookman Old Style" panose="02050604050505020204" pitchFamily="18" charset="0"/>
                <a:cs typeface="Times New Roman" pitchFamily="18" charset="0"/>
              </a:rPr>
              <a:t>определять несоответствия в рисунках.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43042" y="1643050"/>
            <a:ext cx="2786082" cy="2143140"/>
          </a:xfrm>
          <a:prstGeom prst="round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857752" y="1643050"/>
            <a:ext cx="2786082" cy="2143140"/>
          </a:xfrm>
          <a:prstGeom prst="round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357818" y="4071942"/>
            <a:ext cx="2428892" cy="2143140"/>
          </a:xfrm>
          <a:prstGeom prst="round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714480" y="4071942"/>
            <a:ext cx="3071834" cy="2143140"/>
          </a:xfrm>
          <a:prstGeom prst="round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8" name="Прямоугольник 7"/>
          <p:cNvSpPr/>
          <p:nvPr/>
        </p:nvSpPr>
        <p:spPr>
          <a:xfrm>
            <a:off x="1185838" y="299845"/>
            <a:ext cx="628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Мышление</a:t>
            </a:r>
            <a:b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«Что лишнее?»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58261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Внимание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0075" y="1557328"/>
            <a:ext cx="8058121" cy="3500462"/>
          </a:xfrm>
        </p:spPr>
        <p:txBody>
          <a:bodyPr>
            <a:noAutofit/>
          </a:bodyPr>
          <a:lstStyle/>
          <a:p>
            <a:r>
              <a:rPr lang="ru-RU" dirty="0">
                <a:latin typeface="Bookman Old Style" panose="02050604050505020204" pitchFamily="18" charset="0"/>
                <a:cs typeface="Times New Roman" pitchFamily="18" charset="0"/>
              </a:rPr>
              <a:t>Заниматься каким-либо делом, не отвлекаясь, в течение двадцати-тридцати минут.</a:t>
            </a:r>
          </a:p>
          <a:p>
            <a:r>
              <a:rPr lang="ru-RU" dirty="0">
                <a:latin typeface="Bookman Old Style" panose="02050604050505020204" pitchFamily="18" charset="0"/>
                <a:cs typeface="Times New Roman" pitchFamily="18" charset="0"/>
              </a:rPr>
              <a:t>Находить сходства и отличия между предметами, картинками.</a:t>
            </a:r>
          </a:p>
          <a:p>
            <a:r>
              <a:rPr lang="ru-RU" dirty="0">
                <a:latin typeface="Bookman Old Style" panose="02050604050505020204" pitchFamily="18" charset="0"/>
                <a:cs typeface="Times New Roman" pitchFamily="18" charset="0"/>
              </a:rPr>
              <a:t>Уметь выполнять работу по образцу, например, с точностью воспроизводить на своем листе бумаги узор, копировать движения человека и т.д.</a:t>
            </a:r>
          </a:p>
          <a:p>
            <a:r>
              <a:rPr lang="ru-RU" dirty="0">
                <a:latin typeface="Bookman Old Style" panose="02050604050505020204" pitchFamily="18" charset="0"/>
                <a:cs typeface="Times New Roman" pitchFamily="18" charset="0"/>
              </a:rPr>
              <a:t>Легко играть в игры на внимательность, где требуется быстрота реакции.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96925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2400" b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ru-RU" sz="36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Память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306" y="2371725"/>
            <a:ext cx="8058179" cy="211455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Запоминание 10-12 картинок.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Рассказывание по памяти стихотворения, скороговорки, пословицы, сказки и т.п.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Пересказ текста из 4-5 предложений.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57158" y="563554"/>
            <a:ext cx="8229600" cy="101916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 Мелкая моторика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7237" y="1577177"/>
            <a:ext cx="7629525" cy="300037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Правильно держать в руке ручку, карандаш, кисть и регулировать силу их нажима при письме и рисовании.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Раскрашивать предметы и штриховать их, не заходя за контур.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Вырезать ножницами по линии, нарисованной на бумаге.</a:t>
            </a:r>
          </a:p>
        </p:txBody>
      </p:sp>
      <p:pic>
        <p:nvPicPr>
          <p:cNvPr id="5" name="Picture 3" descr="r_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0" y="4972058"/>
            <a:ext cx="3214687" cy="172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0"/>
                            </p:stCondLst>
                            <p:childTnLst>
                              <p:par>
                                <p:cTn id="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05811699"/>
              </p:ext>
            </p:extLst>
          </p:nvPr>
        </p:nvGraphicFramePr>
        <p:xfrm>
          <a:off x="885825" y="1142983"/>
          <a:ext cx="7872413" cy="5343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14563" y="214313"/>
            <a:ext cx="5429250" cy="428625"/>
          </a:xfrm>
          <a:prstGeom prst="rect">
            <a:avLst/>
          </a:prstGeom>
        </p:spPr>
        <p:txBody>
          <a:bodyPr wrap="none" anchor="b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1800" dirty="0">
              <a:latin typeface="Segoe Script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71659" y="371476"/>
            <a:ext cx="3643338" cy="428628"/>
          </a:xfrm>
          <a:prstGeom prst="rect">
            <a:avLst/>
          </a:prstGeom>
        </p:spPr>
        <p:txBody>
          <a:bodyPr wrap="none"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Bookman Old Style" panose="02050604050505020204" pitchFamily="18" charset="0"/>
                <a:ea typeface="+mj-ea"/>
                <a:cs typeface="Times New Roman" pitchFamily="18" charset="0"/>
              </a:rPr>
              <a:t>           Развитие речи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757238"/>
          </a:xfrm>
        </p:spPr>
        <p:txBody>
          <a:bodyPr>
            <a:noAutofit/>
          </a:bodyPr>
          <a:lstStyle/>
          <a:p>
            <a:pPr algn="ctr"/>
            <a:b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Математика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28" y="1171575"/>
            <a:ext cx="7758122" cy="357188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Цифры от 0 до 10.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Прямой счет от 1 до 10 и обратный от 10 до 1.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Арифметические знаки: ”+”, ”-”, ”=”.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Деление круга, квадрата на две (четыре) равные части.</a:t>
            </a:r>
          </a:p>
          <a:p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Ориентирование в пространстве и на листе бумаги: справа, слева, вверху, внизу, над, под, за, между и т.п..</a:t>
            </a:r>
          </a:p>
          <a:p>
            <a:pPr>
              <a:buFont typeface="Arial" charset="0"/>
              <a:buNone/>
            </a:pPr>
            <a:endParaRPr lang="ru-RU" dirty="0">
              <a:latin typeface="Bookman Old Style" panose="02050604050505020204" pitchFamily="18" charset="0"/>
            </a:endParaRPr>
          </a:p>
        </p:txBody>
      </p:sp>
      <p:pic>
        <p:nvPicPr>
          <p:cNvPr id="11268" name="Рисунок 3" descr="math-games-for-kid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6620" y="5186370"/>
            <a:ext cx="1500180" cy="1500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0213" y="291182"/>
            <a:ext cx="64579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Психологически готовый ребенок к школе:  </a:t>
            </a:r>
          </a:p>
        </p:txBody>
      </p:sp>
      <p:sp>
        <p:nvSpPr>
          <p:cNvPr id="3" name="Rectangle 12"/>
          <p:cNvSpPr>
            <a:spLocks noChangeArrowheads="1"/>
          </p:cNvSpPr>
          <p:nvPr/>
        </p:nvSpPr>
        <p:spPr bwMode="auto">
          <a:xfrm>
            <a:off x="142844" y="1500174"/>
            <a:ext cx="4321175" cy="15128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 sz="2000" b="1" i="1" u="sng" dirty="0">
                <a:solidFill>
                  <a:srgbClr val="A50021"/>
                </a:solidFill>
                <a:latin typeface="Times New Roman" pitchFamily="18" charset="0"/>
              </a:rPr>
              <a:t>Личностно – социальная готовность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Готов к общению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и взаимодействию –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как  со взрослыми,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 так и со сверстниками</a:t>
            </a:r>
          </a:p>
        </p:txBody>
      </p:sp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2643174" y="3286124"/>
            <a:ext cx="4248150" cy="16541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 u="sng" dirty="0">
                <a:solidFill>
                  <a:srgbClr val="A50021"/>
                </a:solidFill>
                <a:latin typeface="Times New Roman" pitchFamily="18" charset="0"/>
              </a:rPr>
              <a:t>Мотивационная готовность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Желание идти в школу,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вызванное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адекватными причинами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(учебными мотивами).</a:t>
            </a:r>
            <a:endParaRPr lang="ru-RU" sz="20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4786314" y="1571612"/>
            <a:ext cx="4143375" cy="15113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2000" b="1" i="1" u="sng" dirty="0">
                <a:latin typeface="Times New Roman" pitchFamily="18" charset="0"/>
              </a:rPr>
              <a:t>Интеллектуальная готовность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 Имеет широкий кругозор,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запас конкретных знаний,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понимает основные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закономерности</a:t>
            </a:r>
            <a:endParaRPr lang="ru-RU" sz="2400" dirty="0">
              <a:latin typeface="Times New Roman" pitchFamily="18" charset="0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2714612" y="5214950"/>
            <a:ext cx="4143375" cy="122396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i="1" u="sng" dirty="0">
                <a:solidFill>
                  <a:srgbClr val="A50021"/>
                </a:solidFill>
                <a:latin typeface="Times New Roman" pitchFamily="18" charset="0"/>
              </a:rPr>
              <a:t>Эмоционально – волевая готовность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Умеет контролировать </a:t>
            </a:r>
          </a:p>
          <a:p>
            <a:pPr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</a:rPr>
              <a:t>эмоции и поведение</a:t>
            </a:r>
          </a:p>
          <a:p>
            <a:pPr algn="ctr"/>
            <a:endParaRPr lang="ru-RU" sz="2000" b="1" dirty="0">
              <a:solidFill>
                <a:srgbClr val="0000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>
            <a:extLst>
              <a:ext uri="{FF2B5EF4-FFF2-40B4-BE49-F238E27FC236}">
                <a16:creationId xmlns:a16="http://schemas.microsoft.com/office/drawing/2014/main" id="{26CC7B61-8875-48EF-B0C7-8E58EF4F8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836712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b="1" dirty="0">
                <a:latin typeface="Bookman Old Style" panose="02050604050505020204" pitchFamily="18" charset="0"/>
              </a:rPr>
              <a:t>   «Быть готовым к школе – не значит уметь читать, писать и считать. Быть готовым к школе – значит быть готовым всему этому научиться».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b="1" dirty="0">
                <a:latin typeface="Bookman Old Style" panose="02050604050505020204" pitchFamily="18" charset="0"/>
              </a:rPr>
              <a:t>                         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r>
              <a:rPr lang="ru-RU" b="1" dirty="0">
                <a:latin typeface="Bookman Old Style" panose="02050604050505020204" pitchFamily="18" charset="0"/>
              </a:rPr>
              <a:t>                Л.А. Венгер</a:t>
            </a:r>
          </a:p>
          <a:p>
            <a:pPr algn="r" eaLnBrk="1" hangingPunct="1">
              <a:buFont typeface="Wingdings" panose="05000000000000000000" pitchFamily="2" charset="2"/>
              <a:buNone/>
              <a:defRPr/>
            </a:pPr>
            <a:endParaRPr lang="ru-RU" b="1" dirty="0">
              <a:latin typeface="Bookman Old Style" panose="020506040505050202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ru-RU" b="1" dirty="0">
              <a:latin typeface="Bookman Old Style" panose="02050604050505020204" pitchFamily="18" charset="0"/>
            </a:endParaRPr>
          </a:p>
        </p:txBody>
      </p:sp>
      <p:pic>
        <p:nvPicPr>
          <p:cNvPr id="4099" name="Picture 2" descr="https://kuda29.ru/content/galery/image/events/12066/540_dTsAMsE.jpg">
            <a:extLst>
              <a:ext uri="{FF2B5EF4-FFF2-40B4-BE49-F238E27FC236}">
                <a16:creationId xmlns:a16="http://schemas.microsoft.com/office/drawing/2014/main" id="{B647B340-451A-4D81-A151-F64C3DB64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912" y="3933056"/>
            <a:ext cx="3365966" cy="2489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357422" y="500042"/>
            <a:ext cx="1571636" cy="150019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Здоро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вье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857620" y="214290"/>
            <a:ext cx="1571636" cy="150019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Память</a:t>
            </a:r>
          </a:p>
        </p:txBody>
      </p:sp>
      <p:sp>
        <p:nvSpPr>
          <p:cNvPr id="8" name="Овал 7"/>
          <p:cNvSpPr/>
          <p:nvPr/>
        </p:nvSpPr>
        <p:spPr>
          <a:xfrm>
            <a:off x="5500694" y="357166"/>
            <a:ext cx="1571636" cy="1500198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latin typeface="Arial" pitchFamily="34" charset="0"/>
                <a:cs typeface="Arial" pitchFamily="34" charset="0"/>
              </a:rPr>
              <a:t>Мышле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-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latin typeface="Arial" pitchFamily="34" charset="0"/>
                <a:cs typeface="Arial" pitchFamily="34" charset="0"/>
              </a:rPr>
              <a:t>ние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429388" y="1214422"/>
            <a:ext cx="1500198" cy="1500198"/>
          </a:xfrm>
          <a:prstGeom prst="ellipse">
            <a:avLst/>
          </a:prstGeom>
          <a:solidFill>
            <a:srgbClr val="D60093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atin typeface="Arial" pitchFamily="34" charset="0"/>
                <a:cs typeface="Arial" pitchFamily="34" charset="0"/>
              </a:rPr>
              <a:t>Внимние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9710" name="Овал 1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98763" y="1749425"/>
            <a:ext cx="1754187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2987675" y="2005013"/>
            <a:ext cx="1271588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</a:rPr>
              <a:t>Зрительно-моторная </a:t>
            </a:r>
          </a:p>
          <a:p>
            <a:pPr algn="ctr"/>
            <a:r>
              <a:rPr lang="ru-RU" b="1" dirty="0" err="1">
                <a:solidFill>
                  <a:srgbClr val="FFFFFF"/>
                </a:solidFill>
              </a:rPr>
              <a:t>Координа</a:t>
            </a:r>
            <a:endParaRPr lang="ru-RU" b="1" dirty="0">
              <a:solidFill>
                <a:srgbClr val="FFFFFF"/>
              </a:solidFill>
            </a:endParaRPr>
          </a:p>
          <a:p>
            <a:pPr algn="ctr"/>
            <a:r>
              <a:rPr lang="ru-RU" b="1" dirty="0" err="1">
                <a:solidFill>
                  <a:srgbClr val="FFFFFF"/>
                </a:solidFill>
              </a:rPr>
              <a:t>ция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214810" y="1214422"/>
            <a:ext cx="1643074" cy="150019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Речь,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кругозор</a:t>
            </a:r>
          </a:p>
        </p:txBody>
      </p:sp>
      <p:sp>
        <p:nvSpPr>
          <p:cNvPr id="17" name="Овал 16"/>
          <p:cNvSpPr/>
          <p:nvPr/>
        </p:nvSpPr>
        <p:spPr>
          <a:xfrm>
            <a:off x="5286380" y="2214554"/>
            <a:ext cx="1643074" cy="1500198"/>
          </a:xfrm>
          <a:prstGeom prst="ellipse">
            <a:avLst/>
          </a:prstGeom>
          <a:solidFill>
            <a:srgbClr val="0080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Желание быть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школьни</a:t>
            </a:r>
            <a:endParaRPr lang="ru-RU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ком</a:t>
            </a:r>
          </a:p>
        </p:txBody>
      </p:sp>
      <p:sp>
        <p:nvSpPr>
          <p:cNvPr id="18" name="Овал 17"/>
          <p:cNvSpPr/>
          <p:nvPr/>
        </p:nvSpPr>
        <p:spPr>
          <a:xfrm>
            <a:off x="928662" y="1214422"/>
            <a:ext cx="1643074" cy="1500198"/>
          </a:xfrm>
          <a:prstGeom prst="ellipse">
            <a:avLst/>
          </a:prstGeom>
          <a:solidFill>
            <a:schemeClr val="tx2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Самостоятельность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Arial" pitchFamily="34" charset="0"/>
                <a:cs typeface="Arial" pitchFamily="34" charset="0"/>
              </a:rPr>
              <a:t>Самоорганизация</a:t>
            </a:r>
          </a:p>
        </p:txBody>
      </p:sp>
      <p:sp>
        <p:nvSpPr>
          <p:cNvPr id="20" name="Овал 19"/>
          <p:cNvSpPr/>
          <p:nvPr/>
        </p:nvSpPr>
        <p:spPr>
          <a:xfrm>
            <a:off x="1500166" y="2428868"/>
            <a:ext cx="1643074" cy="150019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Умение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Arial" pitchFamily="34" charset="0"/>
                <a:cs typeface="Arial" pitchFamily="34" charset="0"/>
              </a:rPr>
              <a:t>общаться</a:t>
            </a:r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3143240" y="4286250"/>
            <a:ext cx="3286148" cy="1900238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itchFamily="34" charset="0"/>
              </a:rPr>
              <a:t>Готовность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itchFamily="34" charset="0"/>
              </a:rPr>
              <a:t>ребенка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  <a:latin typeface="Bookman Old Style" panose="02050604050505020204" pitchFamily="18" charset="0"/>
                <a:cs typeface="Arial" pitchFamily="34" charset="0"/>
              </a:rPr>
              <a:t>к школе</a:t>
            </a:r>
          </a:p>
        </p:txBody>
      </p:sp>
      <p:sp>
        <p:nvSpPr>
          <p:cNvPr id="21" name="Арка 20"/>
          <p:cNvSpPr/>
          <p:nvPr/>
        </p:nvSpPr>
        <p:spPr>
          <a:xfrm>
            <a:off x="4286250" y="3857625"/>
            <a:ext cx="914400" cy="914400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tx1"/>
              </a:solidFill>
            </a:endParaRPr>
          </a:p>
        </p:txBody>
      </p:sp>
      <p:sp>
        <p:nvSpPr>
          <p:cNvPr id="24" name="Полилиния 23"/>
          <p:cNvSpPr/>
          <p:nvPr/>
        </p:nvSpPr>
        <p:spPr>
          <a:xfrm>
            <a:off x="2924175" y="3700463"/>
            <a:ext cx="722313" cy="652462"/>
          </a:xfrm>
          <a:custGeom>
            <a:avLst/>
            <a:gdLst>
              <a:gd name="connsiteX0" fmla="*/ 0 w 723014"/>
              <a:gd name="connsiteY0" fmla="*/ 0 h 652103"/>
              <a:gd name="connsiteX1" fmla="*/ 127591 w 723014"/>
              <a:gd name="connsiteY1" fmla="*/ 21265 h 652103"/>
              <a:gd name="connsiteX2" fmla="*/ 212652 w 723014"/>
              <a:gd name="connsiteY2" fmla="*/ 53163 h 652103"/>
              <a:gd name="connsiteX3" fmla="*/ 244549 w 723014"/>
              <a:gd name="connsiteY3" fmla="*/ 85061 h 652103"/>
              <a:gd name="connsiteX4" fmla="*/ 287080 w 723014"/>
              <a:gd name="connsiteY4" fmla="*/ 223284 h 652103"/>
              <a:gd name="connsiteX5" fmla="*/ 340242 w 723014"/>
              <a:gd name="connsiteY5" fmla="*/ 340242 h 652103"/>
              <a:gd name="connsiteX6" fmla="*/ 435935 w 723014"/>
              <a:gd name="connsiteY6" fmla="*/ 382772 h 652103"/>
              <a:gd name="connsiteX7" fmla="*/ 499731 w 723014"/>
              <a:gd name="connsiteY7" fmla="*/ 404037 h 652103"/>
              <a:gd name="connsiteX8" fmla="*/ 552894 w 723014"/>
              <a:gd name="connsiteY8" fmla="*/ 425303 h 652103"/>
              <a:gd name="connsiteX9" fmla="*/ 659219 w 723014"/>
              <a:gd name="connsiteY9" fmla="*/ 467833 h 652103"/>
              <a:gd name="connsiteX10" fmla="*/ 680484 w 723014"/>
              <a:gd name="connsiteY10" fmla="*/ 499730 h 652103"/>
              <a:gd name="connsiteX11" fmla="*/ 701749 w 723014"/>
              <a:gd name="connsiteY11" fmla="*/ 563526 h 652103"/>
              <a:gd name="connsiteX12" fmla="*/ 723014 w 723014"/>
              <a:gd name="connsiteY12" fmla="*/ 648586 h 65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23014" h="652103">
                <a:moveTo>
                  <a:pt x="0" y="0"/>
                </a:moveTo>
                <a:cubicBezTo>
                  <a:pt x="16849" y="2407"/>
                  <a:pt x="104275" y="13493"/>
                  <a:pt x="127591" y="21265"/>
                </a:cubicBezTo>
                <a:cubicBezTo>
                  <a:pt x="294414" y="76872"/>
                  <a:pt x="52199" y="13049"/>
                  <a:pt x="212652" y="53163"/>
                </a:cubicBezTo>
                <a:cubicBezTo>
                  <a:pt x="223284" y="63796"/>
                  <a:pt x="234923" y="73509"/>
                  <a:pt x="244549" y="85061"/>
                </a:cubicBezTo>
                <a:cubicBezTo>
                  <a:pt x="282602" y="130725"/>
                  <a:pt x="272533" y="150551"/>
                  <a:pt x="287080" y="223284"/>
                </a:cubicBezTo>
                <a:cubicBezTo>
                  <a:pt x="293435" y="255056"/>
                  <a:pt x="300825" y="327102"/>
                  <a:pt x="340242" y="340242"/>
                </a:cubicBezTo>
                <a:cubicBezTo>
                  <a:pt x="429502" y="369996"/>
                  <a:pt x="288281" y="321250"/>
                  <a:pt x="435935" y="382772"/>
                </a:cubicBezTo>
                <a:cubicBezTo>
                  <a:pt x="456626" y="391393"/>
                  <a:pt x="478665" y="396377"/>
                  <a:pt x="499731" y="404037"/>
                </a:cubicBezTo>
                <a:cubicBezTo>
                  <a:pt x="517668" y="410560"/>
                  <a:pt x="534957" y="418780"/>
                  <a:pt x="552894" y="425303"/>
                </a:cubicBezTo>
                <a:cubicBezTo>
                  <a:pt x="649249" y="460342"/>
                  <a:pt x="584249" y="430348"/>
                  <a:pt x="659219" y="467833"/>
                </a:cubicBezTo>
                <a:cubicBezTo>
                  <a:pt x="666307" y="478465"/>
                  <a:pt x="675294" y="488053"/>
                  <a:pt x="680484" y="499730"/>
                </a:cubicBezTo>
                <a:cubicBezTo>
                  <a:pt x="689588" y="520214"/>
                  <a:pt x="701749" y="563526"/>
                  <a:pt x="701749" y="563526"/>
                </a:cubicBezTo>
                <a:cubicBezTo>
                  <a:pt x="712822" y="652103"/>
                  <a:pt x="683808" y="648586"/>
                  <a:pt x="723014" y="64858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5" name="Полилиния 24"/>
          <p:cNvSpPr/>
          <p:nvPr/>
        </p:nvSpPr>
        <p:spPr>
          <a:xfrm>
            <a:off x="3679825" y="3286125"/>
            <a:ext cx="265113" cy="987425"/>
          </a:xfrm>
          <a:custGeom>
            <a:avLst/>
            <a:gdLst>
              <a:gd name="connsiteX0" fmla="*/ 137628 w 265219"/>
              <a:gd name="connsiteY0" fmla="*/ 0 h 988828"/>
              <a:gd name="connsiteX1" fmla="*/ 105731 w 265219"/>
              <a:gd name="connsiteY1" fmla="*/ 21266 h 988828"/>
              <a:gd name="connsiteX2" fmla="*/ 73833 w 265219"/>
              <a:gd name="connsiteY2" fmla="*/ 31898 h 988828"/>
              <a:gd name="connsiteX3" fmla="*/ 20670 w 265219"/>
              <a:gd name="connsiteY3" fmla="*/ 127591 h 988828"/>
              <a:gd name="connsiteX4" fmla="*/ 73833 w 265219"/>
              <a:gd name="connsiteY4" fmla="*/ 255182 h 988828"/>
              <a:gd name="connsiteX5" fmla="*/ 105731 w 265219"/>
              <a:gd name="connsiteY5" fmla="*/ 265814 h 988828"/>
              <a:gd name="connsiteX6" fmla="*/ 169526 w 265219"/>
              <a:gd name="connsiteY6" fmla="*/ 308345 h 988828"/>
              <a:gd name="connsiteX7" fmla="*/ 201424 w 265219"/>
              <a:gd name="connsiteY7" fmla="*/ 329610 h 988828"/>
              <a:gd name="connsiteX8" fmla="*/ 243954 w 265219"/>
              <a:gd name="connsiteY8" fmla="*/ 393405 h 988828"/>
              <a:gd name="connsiteX9" fmla="*/ 265219 w 265219"/>
              <a:gd name="connsiteY9" fmla="*/ 425303 h 988828"/>
              <a:gd name="connsiteX10" fmla="*/ 243954 w 265219"/>
              <a:gd name="connsiteY10" fmla="*/ 552893 h 988828"/>
              <a:gd name="connsiteX11" fmla="*/ 222689 w 265219"/>
              <a:gd name="connsiteY11" fmla="*/ 574159 h 988828"/>
              <a:gd name="connsiteX12" fmla="*/ 212056 w 265219"/>
              <a:gd name="connsiteY12" fmla="*/ 606056 h 988828"/>
              <a:gd name="connsiteX13" fmla="*/ 169526 w 265219"/>
              <a:gd name="connsiteY13" fmla="*/ 669852 h 988828"/>
              <a:gd name="connsiteX14" fmla="*/ 158893 w 265219"/>
              <a:gd name="connsiteY14" fmla="*/ 701749 h 988828"/>
              <a:gd name="connsiteX15" fmla="*/ 169526 w 265219"/>
              <a:gd name="connsiteY15" fmla="*/ 797442 h 988828"/>
              <a:gd name="connsiteX16" fmla="*/ 190791 w 265219"/>
              <a:gd name="connsiteY16" fmla="*/ 829340 h 988828"/>
              <a:gd name="connsiteX17" fmla="*/ 222689 w 265219"/>
              <a:gd name="connsiteY17" fmla="*/ 903768 h 988828"/>
              <a:gd name="connsiteX18" fmla="*/ 201424 w 265219"/>
              <a:gd name="connsiteY18" fmla="*/ 988828 h 988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65219" h="988828">
                <a:moveTo>
                  <a:pt x="137628" y="0"/>
                </a:moveTo>
                <a:cubicBezTo>
                  <a:pt x="126996" y="7089"/>
                  <a:pt x="117161" y="15551"/>
                  <a:pt x="105731" y="21266"/>
                </a:cubicBezTo>
                <a:cubicBezTo>
                  <a:pt x="95707" y="26278"/>
                  <a:pt x="81758" y="23973"/>
                  <a:pt x="73833" y="31898"/>
                </a:cubicBezTo>
                <a:cubicBezTo>
                  <a:pt x="37274" y="68457"/>
                  <a:pt x="34040" y="87481"/>
                  <a:pt x="20670" y="127591"/>
                </a:cubicBezTo>
                <a:cubicBezTo>
                  <a:pt x="31632" y="237211"/>
                  <a:pt x="0" y="223540"/>
                  <a:pt x="73833" y="255182"/>
                </a:cubicBezTo>
                <a:cubicBezTo>
                  <a:pt x="84135" y="259597"/>
                  <a:pt x="95098" y="262270"/>
                  <a:pt x="105731" y="265814"/>
                </a:cubicBezTo>
                <a:lnTo>
                  <a:pt x="169526" y="308345"/>
                </a:lnTo>
                <a:lnTo>
                  <a:pt x="201424" y="329610"/>
                </a:lnTo>
                <a:lnTo>
                  <a:pt x="243954" y="393405"/>
                </a:lnTo>
                <a:lnTo>
                  <a:pt x="265219" y="425303"/>
                </a:lnTo>
                <a:cubicBezTo>
                  <a:pt x="264168" y="434764"/>
                  <a:pt x="260959" y="524552"/>
                  <a:pt x="243954" y="552893"/>
                </a:cubicBezTo>
                <a:cubicBezTo>
                  <a:pt x="238796" y="561489"/>
                  <a:pt x="229777" y="567070"/>
                  <a:pt x="222689" y="574159"/>
                </a:cubicBezTo>
                <a:cubicBezTo>
                  <a:pt x="219145" y="584791"/>
                  <a:pt x="217499" y="596259"/>
                  <a:pt x="212056" y="606056"/>
                </a:cubicBezTo>
                <a:cubicBezTo>
                  <a:pt x="199644" y="628397"/>
                  <a:pt x="177608" y="645606"/>
                  <a:pt x="169526" y="669852"/>
                </a:cubicBezTo>
                <a:lnTo>
                  <a:pt x="158893" y="701749"/>
                </a:lnTo>
                <a:cubicBezTo>
                  <a:pt x="162437" y="733647"/>
                  <a:pt x="161742" y="766306"/>
                  <a:pt x="169526" y="797442"/>
                </a:cubicBezTo>
                <a:cubicBezTo>
                  <a:pt x="172625" y="809839"/>
                  <a:pt x="185757" y="817594"/>
                  <a:pt x="190791" y="829340"/>
                </a:cubicBezTo>
                <a:cubicBezTo>
                  <a:pt x="231987" y="925463"/>
                  <a:pt x="169302" y="823686"/>
                  <a:pt x="222689" y="903768"/>
                </a:cubicBezTo>
                <a:cubicBezTo>
                  <a:pt x="199182" y="974288"/>
                  <a:pt x="201424" y="945148"/>
                  <a:pt x="201424" y="98882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6" name="Полилиния 25"/>
          <p:cNvSpPr/>
          <p:nvPr/>
        </p:nvSpPr>
        <p:spPr>
          <a:xfrm>
            <a:off x="4632325" y="2679700"/>
            <a:ext cx="173038" cy="1190625"/>
          </a:xfrm>
          <a:custGeom>
            <a:avLst/>
            <a:gdLst>
              <a:gd name="connsiteX0" fmla="*/ 173373 w 173373"/>
              <a:gd name="connsiteY0" fmla="*/ 0 h 1190846"/>
              <a:gd name="connsiteX1" fmla="*/ 141476 w 173373"/>
              <a:gd name="connsiteY1" fmla="*/ 42530 h 1190846"/>
              <a:gd name="connsiteX2" fmla="*/ 120210 w 173373"/>
              <a:gd name="connsiteY2" fmla="*/ 63795 h 1190846"/>
              <a:gd name="connsiteX3" fmla="*/ 98945 w 173373"/>
              <a:gd name="connsiteY3" fmla="*/ 95693 h 1190846"/>
              <a:gd name="connsiteX4" fmla="*/ 98945 w 173373"/>
              <a:gd name="connsiteY4" fmla="*/ 329609 h 1190846"/>
              <a:gd name="connsiteX5" fmla="*/ 120210 w 173373"/>
              <a:gd name="connsiteY5" fmla="*/ 393404 h 1190846"/>
              <a:gd name="connsiteX6" fmla="*/ 130843 w 173373"/>
              <a:gd name="connsiteY6" fmla="*/ 435935 h 1190846"/>
              <a:gd name="connsiteX7" fmla="*/ 109578 w 173373"/>
              <a:gd name="connsiteY7" fmla="*/ 648586 h 1190846"/>
              <a:gd name="connsiteX8" fmla="*/ 98945 w 173373"/>
              <a:gd name="connsiteY8" fmla="*/ 680483 h 1190846"/>
              <a:gd name="connsiteX9" fmla="*/ 67048 w 173373"/>
              <a:gd name="connsiteY9" fmla="*/ 712381 h 1190846"/>
              <a:gd name="connsiteX10" fmla="*/ 24517 w 173373"/>
              <a:gd name="connsiteY10" fmla="*/ 765544 h 1190846"/>
              <a:gd name="connsiteX11" fmla="*/ 24517 w 173373"/>
              <a:gd name="connsiteY11" fmla="*/ 861237 h 1190846"/>
              <a:gd name="connsiteX12" fmla="*/ 56415 w 173373"/>
              <a:gd name="connsiteY12" fmla="*/ 893135 h 1190846"/>
              <a:gd name="connsiteX13" fmla="*/ 67048 w 173373"/>
              <a:gd name="connsiteY13" fmla="*/ 925032 h 1190846"/>
              <a:gd name="connsiteX14" fmla="*/ 88313 w 173373"/>
              <a:gd name="connsiteY14" fmla="*/ 956930 h 1190846"/>
              <a:gd name="connsiteX15" fmla="*/ 35150 w 173373"/>
              <a:gd name="connsiteY15" fmla="*/ 1031358 h 1190846"/>
              <a:gd name="connsiteX16" fmla="*/ 3252 w 173373"/>
              <a:gd name="connsiteY16" fmla="*/ 1052623 h 1190846"/>
              <a:gd name="connsiteX17" fmla="*/ 13885 w 173373"/>
              <a:gd name="connsiteY17" fmla="*/ 1190846 h 1190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73373" h="1190846">
                <a:moveTo>
                  <a:pt x="173373" y="0"/>
                </a:moveTo>
                <a:cubicBezTo>
                  <a:pt x="162741" y="14177"/>
                  <a:pt x="152821" y="28917"/>
                  <a:pt x="141476" y="42530"/>
                </a:cubicBezTo>
                <a:cubicBezTo>
                  <a:pt x="135058" y="50231"/>
                  <a:pt x="126472" y="55967"/>
                  <a:pt x="120210" y="63795"/>
                </a:cubicBezTo>
                <a:cubicBezTo>
                  <a:pt x="112227" y="73774"/>
                  <a:pt x="106033" y="85060"/>
                  <a:pt x="98945" y="95693"/>
                </a:cubicBezTo>
                <a:cubicBezTo>
                  <a:pt x="79057" y="195138"/>
                  <a:pt x="78635" y="173899"/>
                  <a:pt x="98945" y="329609"/>
                </a:cubicBezTo>
                <a:cubicBezTo>
                  <a:pt x="101844" y="351836"/>
                  <a:pt x="114773" y="371658"/>
                  <a:pt x="120210" y="393404"/>
                </a:cubicBezTo>
                <a:lnTo>
                  <a:pt x="130843" y="435935"/>
                </a:lnTo>
                <a:cubicBezTo>
                  <a:pt x="123097" y="559863"/>
                  <a:pt x="133012" y="566565"/>
                  <a:pt x="109578" y="648586"/>
                </a:cubicBezTo>
                <a:cubicBezTo>
                  <a:pt x="106499" y="659362"/>
                  <a:pt x="105162" y="671158"/>
                  <a:pt x="98945" y="680483"/>
                </a:cubicBezTo>
                <a:cubicBezTo>
                  <a:pt x="90604" y="692994"/>
                  <a:pt x="76674" y="700829"/>
                  <a:pt x="67048" y="712381"/>
                </a:cubicBezTo>
                <a:cubicBezTo>
                  <a:pt x="0" y="792840"/>
                  <a:pt x="86372" y="703692"/>
                  <a:pt x="24517" y="765544"/>
                </a:cubicBezTo>
                <a:cubicBezTo>
                  <a:pt x="11701" y="803996"/>
                  <a:pt x="3132" y="813120"/>
                  <a:pt x="24517" y="861237"/>
                </a:cubicBezTo>
                <a:cubicBezTo>
                  <a:pt x="30624" y="874978"/>
                  <a:pt x="45782" y="882502"/>
                  <a:pt x="56415" y="893135"/>
                </a:cubicBezTo>
                <a:cubicBezTo>
                  <a:pt x="59959" y="903767"/>
                  <a:pt x="62036" y="915008"/>
                  <a:pt x="67048" y="925032"/>
                </a:cubicBezTo>
                <a:cubicBezTo>
                  <a:pt x="72763" y="936462"/>
                  <a:pt x="88313" y="944151"/>
                  <a:pt x="88313" y="956930"/>
                </a:cubicBezTo>
                <a:cubicBezTo>
                  <a:pt x="88313" y="1036673"/>
                  <a:pt x="75908" y="1010979"/>
                  <a:pt x="35150" y="1031358"/>
                </a:cubicBezTo>
                <a:cubicBezTo>
                  <a:pt x="23720" y="1037073"/>
                  <a:pt x="13885" y="1045535"/>
                  <a:pt x="3252" y="1052623"/>
                </a:cubicBezTo>
                <a:cubicBezTo>
                  <a:pt x="16892" y="1148102"/>
                  <a:pt x="13885" y="1101990"/>
                  <a:pt x="13885" y="119084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7" name="Полилиния 26"/>
          <p:cNvSpPr/>
          <p:nvPr/>
        </p:nvSpPr>
        <p:spPr>
          <a:xfrm>
            <a:off x="5219700" y="3625850"/>
            <a:ext cx="404813" cy="647700"/>
          </a:xfrm>
          <a:custGeom>
            <a:avLst/>
            <a:gdLst>
              <a:gd name="connsiteX0" fmla="*/ 404390 w 404390"/>
              <a:gd name="connsiteY0" fmla="*/ 0 h 648586"/>
              <a:gd name="connsiteX1" fmla="*/ 266167 w 404390"/>
              <a:gd name="connsiteY1" fmla="*/ 21265 h 648586"/>
              <a:gd name="connsiteX2" fmla="*/ 223637 w 404390"/>
              <a:gd name="connsiteY2" fmla="*/ 42531 h 648586"/>
              <a:gd name="connsiteX3" fmla="*/ 202372 w 404390"/>
              <a:gd name="connsiteY3" fmla="*/ 74428 h 648586"/>
              <a:gd name="connsiteX4" fmla="*/ 170474 w 404390"/>
              <a:gd name="connsiteY4" fmla="*/ 106326 h 648586"/>
              <a:gd name="connsiteX5" fmla="*/ 159841 w 404390"/>
              <a:gd name="connsiteY5" fmla="*/ 159489 h 648586"/>
              <a:gd name="connsiteX6" fmla="*/ 149209 w 404390"/>
              <a:gd name="connsiteY6" fmla="*/ 393405 h 648586"/>
              <a:gd name="connsiteX7" fmla="*/ 138576 w 404390"/>
              <a:gd name="connsiteY7" fmla="*/ 425303 h 648586"/>
              <a:gd name="connsiteX8" fmla="*/ 96046 w 404390"/>
              <a:gd name="connsiteY8" fmla="*/ 435935 h 648586"/>
              <a:gd name="connsiteX9" fmla="*/ 32251 w 404390"/>
              <a:gd name="connsiteY9" fmla="*/ 457200 h 648586"/>
              <a:gd name="connsiteX10" fmla="*/ 21618 w 404390"/>
              <a:gd name="connsiteY10" fmla="*/ 499731 h 648586"/>
              <a:gd name="connsiteX11" fmla="*/ 10986 w 404390"/>
              <a:gd name="connsiteY11" fmla="*/ 531628 h 648586"/>
              <a:gd name="connsiteX12" fmla="*/ 353 w 404390"/>
              <a:gd name="connsiteY12" fmla="*/ 648586 h 64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04390" h="648586">
                <a:moveTo>
                  <a:pt x="404390" y="0"/>
                </a:moveTo>
                <a:cubicBezTo>
                  <a:pt x="383558" y="2604"/>
                  <a:pt x="295386" y="11525"/>
                  <a:pt x="266167" y="21265"/>
                </a:cubicBezTo>
                <a:cubicBezTo>
                  <a:pt x="251130" y="26277"/>
                  <a:pt x="237814" y="35442"/>
                  <a:pt x="223637" y="42531"/>
                </a:cubicBezTo>
                <a:cubicBezTo>
                  <a:pt x="216549" y="53163"/>
                  <a:pt x="210553" y="64611"/>
                  <a:pt x="202372" y="74428"/>
                </a:cubicBezTo>
                <a:cubicBezTo>
                  <a:pt x="192746" y="85980"/>
                  <a:pt x="177199" y="92877"/>
                  <a:pt x="170474" y="106326"/>
                </a:cubicBezTo>
                <a:cubicBezTo>
                  <a:pt x="162392" y="122490"/>
                  <a:pt x="163385" y="141768"/>
                  <a:pt x="159841" y="159489"/>
                </a:cubicBezTo>
                <a:cubicBezTo>
                  <a:pt x="156297" y="237461"/>
                  <a:pt x="155433" y="315601"/>
                  <a:pt x="149209" y="393405"/>
                </a:cubicBezTo>
                <a:cubicBezTo>
                  <a:pt x="148315" y="404577"/>
                  <a:pt x="147328" y="418302"/>
                  <a:pt x="138576" y="425303"/>
                </a:cubicBezTo>
                <a:cubicBezTo>
                  <a:pt x="127165" y="434432"/>
                  <a:pt x="110043" y="431736"/>
                  <a:pt x="96046" y="435935"/>
                </a:cubicBezTo>
                <a:cubicBezTo>
                  <a:pt x="74576" y="442376"/>
                  <a:pt x="32251" y="457200"/>
                  <a:pt x="32251" y="457200"/>
                </a:cubicBezTo>
                <a:cubicBezTo>
                  <a:pt x="28707" y="471377"/>
                  <a:pt x="25633" y="485680"/>
                  <a:pt x="21618" y="499731"/>
                </a:cubicBezTo>
                <a:cubicBezTo>
                  <a:pt x="18539" y="510507"/>
                  <a:pt x="12690" y="520551"/>
                  <a:pt x="10986" y="531628"/>
                </a:cubicBezTo>
                <a:cubicBezTo>
                  <a:pt x="0" y="603035"/>
                  <a:pt x="353" y="606160"/>
                  <a:pt x="353" y="648586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8" name="Полилиния 27"/>
          <p:cNvSpPr/>
          <p:nvPr/>
        </p:nvSpPr>
        <p:spPr>
          <a:xfrm>
            <a:off x="5751513" y="1849438"/>
            <a:ext cx="350837" cy="425450"/>
          </a:xfrm>
          <a:custGeom>
            <a:avLst/>
            <a:gdLst>
              <a:gd name="connsiteX0" fmla="*/ 350874 w 350874"/>
              <a:gd name="connsiteY0" fmla="*/ 0 h 425302"/>
              <a:gd name="connsiteX1" fmla="*/ 276446 w 350874"/>
              <a:gd name="connsiteY1" fmla="*/ 21265 h 425302"/>
              <a:gd name="connsiteX2" fmla="*/ 244549 w 350874"/>
              <a:gd name="connsiteY2" fmla="*/ 42530 h 425302"/>
              <a:gd name="connsiteX3" fmla="*/ 255181 w 350874"/>
              <a:gd name="connsiteY3" fmla="*/ 127591 h 425302"/>
              <a:gd name="connsiteX4" fmla="*/ 265814 w 350874"/>
              <a:gd name="connsiteY4" fmla="*/ 159488 h 425302"/>
              <a:gd name="connsiteX5" fmla="*/ 255181 w 350874"/>
              <a:gd name="connsiteY5" fmla="*/ 212651 h 425302"/>
              <a:gd name="connsiteX6" fmla="*/ 170121 w 350874"/>
              <a:gd name="connsiteY6" fmla="*/ 233916 h 425302"/>
              <a:gd name="connsiteX7" fmla="*/ 127591 w 350874"/>
              <a:gd name="connsiteY7" fmla="*/ 255182 h 425302"/>
              <a:gd name="connsiteX8" fmla="*/ 106326 w 350874"/>
              <a:gd name="connsiteY8" fmla="*/ 287079 h 425302"/>
              <a:gd name="connsiteX9" fmla="*/ 85060 w 350874"/>
              <a:gd name="connsiteY9" fmla="*/ 308344 h 425302"/>
              <a:gd name="connsiteX10" fmla="*/ 10633 w 350874"/>
              <a:gd name="connsiteY10" fmla="*/ 425302 h 425302"/>
              <a:gd name="connsiteX11" fmla="*/ 0 w 350874"/>
              <a:gd name="connsiteY11" fmla="*/ 425302 h 425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0874" h="425302">
                <a:moveTo>
                  <a:pt x="350874" y="0"/>
                </a:moveTo>
                <a:cubicBezTo>
                  <a:pt x="337254" y="3405"/>
                  <a:pt x="291695" y="13641"/>
                  <a:pt x="276446" y="21265"/>
                </a:cubicBezTo>
                <a:cubicBezTo>
                  <a:pt x="265016" y="26980"/>
                  <a:pt x="255181" y="35442"/>
                  <a:pt x="244549" y="42530"/>
                </a:cubicBezTo>
                <a:cubicBezTo>
                  <a:pt x="248093" y="70884"/>
                  <a:pt x="250069" y="99478"/>
                  <a:pt x="255181" y="127591"/>
                </a:cubicBezTo>
                <a:cubicBezTo>
                  <a:pt x="257186" y="138618"/>
                  <a:pt x="265814" y="148280"/>
                  <a:pt x="265814" y="159488"/>
                </a:cubicBezTo>
                <a:cubicBezTo>
                  <a:pt x="265814" y="177560"/>
                  <a:pt x="269446" y="201556"/>
                  <a:pt x="255181" y="212651"/>
                </a:cubicBezTo>
                <a:cubicBezTo>
                  <a:pt x="232111" y="230594"/>
                  <a:pt x="170121" y="233916"/>
                  <a:pt x="170121" y="233916"/>
                </a:cubicBezTo>
                <a:cubicBezTo>
                  <a:pt x="155944" y="241005"/>
                  <a:pt x="139767" y="245035"/>
                  <a:pt x="127591" y="255182"/>
                </a:cubicBezTo>
                <a:cubicBezTo>
                  <a:pt x="117774" y="263363"/>
                  <a:pt x="114309" y="277101"/>
                  <a:pt x="106326" y="287079"/>
                </a:cubicBezTo>
                <a:cubicBezTo>
                  <a:pt x="100064" y="294907"/>
                  <a:pt x="92149" y="301256"/>
                  <a:pt x="85060" y="308344"/>
                </a:cubicBezTo>
                <a:cubicBezTo>
                  <a:pt x="76950" y="381337"/>
                  <a:pt x="101385" y="425302"/>
                  <a:pt x="10633" y="425302"/>
                </a:cubicBezTo>
                <a:lnTo>
                  <a:pt x="0" y="425302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9" name="Полилиния 28"/>
          <p:cNvSpPr/>
          <p:nvPr/>
        </p:nvSpPr>
        <p:spPr>
          <a:xfrm>
            <a:off x="4954588" y="3221038"/>
            <a:ext cx="350837" cy="681037"/>
          </a:xfrm>
          <a:custGeom>
            <a:avLst/>
            <a:gdLst>
              <a:gd name="connsiteX0" fmla="*/ 350875 w 350875"/>
              <a:gd name="connsiteY0" fmla="*/ 0 h 680484"/>
              <a:gd name="connsiteX1" fmla="*/ 265814 w 350875"/>
              <a:gd name="connsiteY1" fmla="*/ 21265 h 680484"/>
              <a:gd name="connsiteX2" fmla="*/ 191386 w 350875"/>
              <a:gd name="connsiteY2" fmla="*/ 95693 h 680484"/>
              <a:gd name="connsiteX3" fmla="*/ 159488 w 350875"/>
              <a:gd name="connsiteY3" fmla="*/ 127591 h 680484"/>
              <a:gd name="connsiteX4" fmla="*/ 138223 w 350875"/>
              <a:gd name="connsiteY4" fmla="*/ 202019 h 680484"/>
              <a:gd name="connsiteX5" fmla="*/ 159488 w 350875"/>
              <a:gd name="connsiteY5" fmla="*/ 265814 h 680484"/>
              <a:gd name="connsiteX6" fmla="*/ 138223 w 350875"/>
              <a:gd name="connsiteY6" fmla="*/ 425302 h 680484"/>
              <a:gd name="connsiteX7" fmla="*/ 116958 w 350875"/>
              <a:gd name="connsiteY7" fmla="*/ 457200 h 680484"/>
              <a:gd name="connsiteX8" fmla="*/ 85061 w 350875"/>
              <a:gd name="connsiteY8" fmla="*/ 467833 h 680484"/>
              <a:gd name="connsiteX9" fmla="*/ 42530 w 350875"/>
              <a:gd name="connsiteY9" fmla="*/ 520995 h 680484"/>
              <a:gd name="connsiteX10" fmla="*/ 21265 w 350875"/>
              <a:gd name="connsiteY10" fmla="*/ 584791 h 680484"/>
              <a:gd name="connsiteX11" fmla="*/ 10633 w 350875"/>
              <a:gd name="connsiteY11" fmla="*/ 648586 h 680484"/>
              <a:gd name="connsiteX12" fmla="*/ 0 w 350875"/>
              <a:gd name="connsiteY12" fmla="*/ 680484 h 680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0875" h="680484">
                <a:moveTo>
                  <a:pt x="350875" y="0"/>
                </a:moveTo>
                <a:cubicBezTo>
                  <a:pt x="348231" y="529"/>
                  <a:pt x="276710" y="12548"/>
                  <a:pt x="265814" y="21265"/>
                </a:cubicBezTo>
                <a:cubicBezTo>
                  <a:pt x="238417" y="43183"/>
                  <a:pt x="216195" y="70884"/>
                  <a:pt x="191386" y="95693"/>
                </a:cubicBezTo>
                <a:lnTo>
                  <a:pt x="159488" y="127591"/>
                </a:lnTo>
                <a:cubicBezTo>
                  <a:pt x="155262" y="140270"/>
                  <a:pt x="137196" y="191751"/>
                  <a:pt x="138223" y="202019"/>
                </a:cubicBezTo>
                <a:cubicBezTo>
                  <a:pt x="140453" y="224323"/>
                  <a:pt x="159488" y="265814"/>
                  <a:pt x="159488" y="265814"/>
                </a:cubicBezTo>
                <a:cubicBezTo>
                  <a:pt x="157112" y="294331"/>
                  <a:pt x="159940" y="381868"/>
                  <a:pt x="138223" y="425302"/>
                </a:cubicBezTo>
                <a:cubicBezTo>
                  <a:pt x="132508" y="436732"/>
                  <a:pt x="126936" y="449217"/>
                  <a:pt x="116958" y="457200"/>
                </a:cubicBezTo>
                <a:cubicBezTo>
                  <a:pt x="108206" y="464201"/>
                  <a:pt x="95693" y="464289"/>
                  <a:pt x="85061" y="467833"/>
                </a:cubicBezTo>
                <a:cubicBezTo>
                  <a:pt x="67386" y="485507"/>
                  <a:pt x="53260" y="496852"/>
                  <a:pt x="42530" y="520995"/>
                </a:cubicBezTo>
                <a:cubicBezTo>
                  <a:pt x="33426" y="541479"/>
                  <a:pt x="21265" y="584791"/>
                  <a:pt x="21265" y="584791"/>
                </a:cubicBezTo>
                <a:cubicBezTo>
                  <a:pt x="17721" y="606056"/>
                  <a:pt x="15310" y="627541"/>
                  <a:pt x="10633" y="648586"/>
                </a:cubicBezTo>
                <a:cubicBezTo>
                  <a:pt x="8202" y="659527"/>
                  <a:pt x="0" y="680484"/>
                  <a:pt x="0" y="680484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0" name="Полилиния 29"/>
          <p:cNvSpPr/>
          <p:nvPr/>
        </p:nvSpPr>
        <p:spPr>
          <a:xfrm>
            <a:off x="4157663" y="3179763"/>
            <a:ext cx="180975" cy="1009650"/>
          </a:xfrm>
          <a:custGeom>
            <a:avLst/>
            <a:gdLst>
              <a:gd name="connsiteX0" fmla="*/ 0 w 180754"/>
              <a:gd name="connsiteY0" fmla="*/ 0 h 1010093"/>
              <a:gd name="connsiteX1" fmla="*/ 10633 w 180754"/>
              <a:gd name="connsiteY1" fmla="*/ 85060 h 1010093"/>
              <a:gd name="connsiteX2" fmla="*/ 31898 w 180754"/>
              <a:gd name="connsiteY2" fmla="*/ 116958 h 1010093"/>
              <a:gd name="connsiteX3" fmla="*/ 42530 w 180754"/>
              <a:gd name="connsiteY3" fmla="*/ 159488 h 1010093"/>
              <a:gd name="connsiteX4" fmla="*/ 31898 w 180754"/>
              <a:gd name="connsiteY4" fmla="*/ 255181 h 1010093"/>
              <a:gd name="connsiteX5" fmla="*/ 21265 w 180754"/>
              <a:gd name="connsiteY5" fmla="*/ 287079 h 1010093"/>
              <a:gd name="connsiteX6" fmla="*/ 42530 w 180754"/>
              <a:gd name="connsiteY6" fmla="*/ 425302 h 1010093"/>
              <a:gd name="connsiteX7" fmla="*/ 63796 w 180754"/>
              <a:gd name="connsiteY7" fmla="*/ 446567 h 1010093"/>
              <a:gd name="connsiteX8" fmla="*/ 116958 w 180754"/>
              <a:gd name="connsiteY8" fmla="*/ 499730 h 1010093"/>
              <a:gd name="connsiteX9" fmla="*/ 180754 w 180754"/>
              <a:gd name="connsiteY9" fmla="*/ 584791 h 1010093"/>
              <a:gd name="connsiteX10" fmla="*/ 170121 w 180754"/>
              <a:gd name="connsiteY10" fmla="*/ 691116 h 1010093"/>
              <a:gd name="connsiteX11" fmla="*/ 138223 w 180754"/>
              <a:gd name="connsiteY11" fmla="*/ 765544 h 1010093"/>
              <a:gd name="connsiteX12" fmla="*/ 106326 w 180754"/>
              <a:gd name="connsiteY12" fmla="*/ 829339 h 1010093"/>
              <a:gd name="connsiteX13" fmla="*/ 116958 w 180754"/>
              <a:gd name="connsiteY13" fmla="*/ 871870 h 1010093"/>
              <a:gd name="connsiteX14" fmla="*/ 148856 w 180754"/>
              <a:gd name="connsiteY14" fmla="*/ 946298 h 1010093"/>
              <a:gd name="connsiteX15" fmla="*/ 148856 w 180754"/>
              <a:gd name="connsiteY15" fmla="*/ 1010093 h 1010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80754" h="1010093">
                <a:moveTo>
                  <a:pt x="0" y="0"/>
                </a:moveTo>
                <a:cubicBezTo>
                  <a:pt x="3544" y="28353"/>
                  <a:pt x="3115" y="57493"/>
                  <a:pt x="10633" y="85060"/>
                </a:cubicBezTo>
                <a:cubicBezTo>
                  <a:pt x="13995" y="97389"/>
                  <a:pt x="26864" y="105212"/>
                  <a:pt x="31898" y="116958"/>
                </a:cubicBezTo>
                <a:cubicBezTo>
                  <a:pt x="37654" y="130389"/>
                  <a:pt x="38986" y="145311"/>
                  <a:pt x="42530" y="159488"/>
                </a:cubicBezTo>
                <a:cubicBezTo>
                  <a:pt x="38986" y="191386"/>
                  <a:pt x="37174" y="223524"/>
                  <a:pt x="31898" y="255181"/>
                </a:cubicBezTo>
                <a:cubicBezTo>
                  <a:pt x="30055" y="266236"/>
                  <a:pt x="21265" y="275871"/>
                  <a:pt x="21265" y="287079"/>
                </a:cubicBezTo>
                <a:cubicBezTo>
                  <a:pt x="21265" y="292186"/>
                  <a:pt x="24331" y="394971"/>
                  <a:pt x="42530" y="425302"/>
                </a:cubicBezTo>
                <a:cubicBezTo>
                  <a:pt x="47688" y="433898"/>
                  <a:pt x="57534" y="438739"/>
                  <a:pt x="63796" y="446567"/>
                </a:cubicBezTo>
                <a:cubicBezTo>
                  <a:pt x="104303" y="497200"/>
                  <a:pt x="62275" y="463274"/>
                  <a:pt x="116958" y="499730"/>
                </a:cubicBezTo>
                <a:cubicBezTo>
                  <a:pt x="165050" y="571866"/>
                  <a:pt x="141418" y="545453"/>
                  <a:pt x="180754" y="584791"/>
                </a:cubicBezTo>
                <a:cubicBezTo>
                  <a:pt x="177210" y="620233"/>
                  <a:pt x="175537" y="655912"/>
                  <a:pt x="170121" y="691116"/>
                </a:cubicBezTo>
                <a:cubicBezTo>
                  <a:pt x="166130" y="717055"/>
                  <a:pt x="148021" y="742682"/>
                  <a:pt x="138223" y="765544"/>
                </a:cubicBezTo>
                <a:cubicBezTo>
                  <a:pt x="111808" y="827177"/>
                  <a:pt x="147195" y="768036"/>
                  <a:pt x="106326" y="829339"/>
                </a:cubicBezTo>
                <a:cubicBezTo>
                  <a:pt x="109870" y="843516"/>
                  <a:pt x="111827" y="858187"/>
                  <a:pt x="116958" y="871870"/>
                </a:cubicBezTo>
                <a:cubicBezTo>
                  <a:pt x="125040" y="893424"/>
                  <a:pt x="146077" y="921285"/>
                  <a:pt x="148856" y="946298"/>
                </a:cubicBezTo>
                <a:cubicBezTo>
                  <a:pt x="151204" y="967433"/>
                  <a:pt x="148856" y="988828"/>
                  <a:pt x="148856" y="1010093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2" name="Полилиния 31"/>
          <p:cNvSpPr/>
          <p:nvPr/>
        </p:nvSpPr>
        <p:spPr>
          <a:xfrm>
            <a:off x="5378450" y="3678238"/>
            <a:ext cx="438150" cy="617537"/>
          </a:xfrm>
          <a:custGeom>
            <a:avLst/>
            <a:gdLst>
              <a:gd name="connsiteX0" fmla="*/ 437056 w 437056"/>
              <a:gd name="connsiteY0" fmla="*/ 0 h 616688"/>
              <a:gd name="connsiteX1" fmla="*/ 405159 w 437056"/>
              <a:gd name="connsiteY1" fmla="*/ 31898 h 616688"/>
              <a:gd name="connsiteX2" fmla="*/ 341363 w 437056"/>
              <a:gd name="connsiteY2" fmla="*/ 53163 h 616688"/>
              <a:gd name="connsiteX3" fmla="*/ 309466 w 437056"/>
              <a:gd name="connsiteY3" fmla="*/ 116958 h 616688"/>
              <a:gd name="connsiteX4" fmla="*/ 330731 w 437056"/>
              <a:gd name="connsiteY4" fmla="*/ 212651 h 616688"/>
              <a:gd name="connsiteX5" fmla="*/ 309466 w 437056"/>
              <a:gd name="connsiteY5" fmla="*/ 287079 h 616688"/>
              <a:gd name="connsiteX6" fmla="*/ 277568 w 437056"/>
              <a:gd name="connsiteY6" fmla="*/ 308344 h 616688"/>
              <a:gd name="connsiteX7" fmla="*/ 213773 w 437056"/>
              <a:gd name="connsiteY7" fmla="*/ 329609 h 616688"/>
              <a:gd name="connsiteX8" fmla="*/ 171242 w 437056"/>
              <a:gd name="connsiteY8" fmla="*/ 393405 h 616688"/>
              <a:gd name="connsiteX9" fmla="*/ 149977 w 437056"/>
              <a:gd name="connsiteY9" fmla="*/ 435935 h 616688"/>
              <a:gd name="connsiteX10" fmla="*/ 139345 w 437056"/>
              <a:gd name="connsiteY10" fmla="*/ 489098 h 616688"/>
              <a:gd name="connsiteX11" fmla="*/ 107447 w 437056"/>
              <a:gd name="connsiteY11" fmla="*/ 542261 h 616688"/>
              <a:gd name="connsiteX12" fmla="*/ 43652 w 437056"/>
              <a:gd name="connsiteY12" fmla="*/ 563526 h 616688"/>
              <a:gd name="connsiteX13" fmla="*/ 11754 w 437056"/>
              <a:gd name="connsiteY13" fmla="*/ 574158 h 616688"/>
              <a:gd name="connsiteX14" fmla="*/ 1121 w 437056"/>
              <a:gd name="connsiteY14" fmla="*/ 616688 h 616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37056" h="616688">
                <a:moveTo>
                  <a:pt x="437056" y="0"/>
                </a:moveTo>
                <a:cubicBezTo>
                  <a:pt x="426424" y="10633"/>
                  <a:pt x="418303" y="24596"/>
                  <a:pt x="405159" y="31898"/>
                </a:cubicBezTo>
                <a:cubicBezTo>
                  <a:pt x="385564" y="42784"/>
                  <a:pt x="341363" y="53163"/>
                  <a:pt x="341363" y="53163"/>
                </a:cubicBezTo>
                <a:cubicBezTo>
                  <a:pt x="330611" y="69291"/>
                  <a:pt x="309466" y="94948"/>
                  <a:pt x="309466" y="116958"/>
                </a:cubicBezTo>
                <a:cubicBezTo>
                  <a:pt x="309466" y="154388"/>
                  <a:pt x="319765" y="179756"/>
                  <a:pt x="330731" y="212651"/>
                </a:cubicBezTo>
                <a:cubicBezTo>
                  <a:pt x="330037" y="215426"/>
                  <a:pt x="315012" y="280147"/>
                  <a:pt x="309466" y="287079"/>
                </a:cubicBezTo>
                <a:cubicBezTo>
                  <a:pt x="301483" y="297058"/>
                  <a:pt x="289245" y="303154"/>
                  <a:pt x="277568" y="308344"/>
                </a:cubicBezTo>
                <a:cubicBezTo>
                  <a:pt x="257085" y="317448"/>
                  <a:pt x="213773" y="329609"/>
                  <a:pt x="213773" y="329609"/>
                </a:cubicBezTo>
                <a:cubicBezTo>
                  <a:pt x="190964" y="398034"/>
                  <a:pt x="221021" y="323714"/>
                  <a:pt x="171242" y="393405"/>
                </a:cubicBezTo>
                <a:cubicBezTo>
                  <a:pt x="162029" y="406303"/>
                  <a:pt x="157065" y="421758"/>
                  <a:pt x="149977" y="435935"/>
                </a:cubicBezTo>
                <a:cubicBezTo>
                  <a:pt x="146433" y="453656"/>
                  <a:pt x="143728" y="471566"/>
                  <a:pt x="139345" y="489098"/>
                </a:cubicBezTo>
                <a:cubicBezTo>
                  <a:pt x="134149" y="509883"/>
                  <a:pt x="128938" y="531515"/>
                  <a:pt x="107447" y="542261"/>
                </a:cubicBezTo>
                <a:cubicBezTo>
                  <a:pt x="87398" y="552286"/>
                  <a:pt x="64917" y="556438"/>
                  <a:pt x="43652" y="563526"/>
                </a:cubicBezTo>
                <a:lnTo>
                  <a:pt x="11754" y="574158"/>
                </a:lnTo>
                <a:cubicBezTo>
                  <a:pt x="0" y="609418"/>
                  <a:pt x="1121" y="594848"/>
                  <a:pt x="1121" y="61668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3" name="Полилиния 32"/>
          <p:cNvSpPr/>
          <p:nvPr/>
        </p:nvSpPr>
        <p:spPr>
          <a:xfrm>
            <a:off x="5613400" y="3636963"/>
            <a:ext cx="106363" cy="9525"/>
          </a:xfrm>
          <a:custGeom>
            <a:avLst/>
            <a:gdLst>
              <a:gd name="connsiteX0" fmla="*/ 0 w 106325"/>
              <a:gd name="connsiteY0" fmla="*/ 10632 h 10632"/>
              <a:gd name="connsiteX1" fmla="*/ 106325 w 106325"/>
              <a:gd name="connsiteY1" fmla="*/ 0 h 10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325" h="10632">
                <a:moveTo>
                  <a:pt x="0" y="10632"/>
                </a:moveTo>
                <a:lnTo>
                  <a:pt x="106325" y="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24066" y="655486"/>
            <a:ext cx="55483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0000FF"/>
                </a:solidFill>
                <a:latin typeface="Bookman Old Style" panose="02050604050505020204" pitchFamily="18" charset="0"/>
                <a:cs typeface="Times New Roman" pitchFamily="18" charset="0"/>
              </a:rPr>
              <a:t>Проблемные ситуации</a:t>
            </a: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485775" y="1353911"/>
            <a:ext cx="8086725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Ситуация 1.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Петя неорганизованный. Начатое дело до конца не доводит, берется за другое. Не умеет сосредоточиться.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- Как он будет учиться в школе?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-Как родители могут помочь ребенку в воспитании необходимых качеств для учебы?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4369" y="3994261"/>
            <a:ext cx="7815262" cy="26776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Решение</a:t>
            </a:r>
          </a:p>
          <a:p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Только научив ребенка планировать свои действия и доводить их до логического результата, можно будет в дальнейшем с него спрашивать, проверять, отмечать успехи (поощрять).</a:t>
            </a:r>
            <a:br>
              <a:rPr lang="ru-RU" sz="2400" dirty="0">
                <a:latin typeface="Bookman Old Style" panose="02050604050505020204" pitchFamily="18" charset="0"/>
              </a:rPr>
            </a:br>
            <a:endParaRPr lang="ru-RU" sz="24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33" y="363069"/>
            <a:ext cx="8343929" cy="16312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Ситуация 2.</a:t>
            </a: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 Дима - мальчик, как казалось маме, вполне самостоятельный. Но вот в школе он рассеян, несобран, ждет на каждом шагу указаний. </a:t>
            </a:r>
          </a:p>
          <a:p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В чем дело? -Может быть, житейская самостоятельность и учебная - разные явления?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7144" y="2336613"/>
            <a:ext cx="8829709" cy="44012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Решение</a:t>
            </a:r>
            <a:endParaRPr lang="ru-RU" sz="2000" dirty="0">
              <a:latin typeface="Bookman Old Style" panose="02050604050505020204" pitchFamily="18" charset="0"/>
              <a:cs typeface="Times New Roman" pitchFamily="18" charset="0"/>
            </a:endParaRPr>
          </a:p>
          <a:p>
            <a:pPr indent="457200"/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Да, эти явления разные. Самостоятельные действия ребенка начинают проявляться рано. Уже в 3 года ребёнок заявляет: "Я сам!" Родители должны поддерживать попытки самостоятельности. Научить ребенка обслуживать себя, организовывать свое время в рамках возрастных возможностей. </a:t>
            </a:r>
          </a:p>
          <a:p>
            <a:pPr indent="457200"/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При подготовке ребенка к школе обратить особое внимание на развитие </a:t>
            </a:r>
            <a:r>
              <a:rPr lang="ru-RU" sz="2000" u="sng" dirty="0">
                <a:latin typeface="Bookman Old Style" panose="02050604050505020204" pitchFamily="18" charset="0"/>
                <a:cs typeface="Times New Roman" pitchFamily="18" charset="0"/>
              </a:rPr>
              <a:t>самостоятельности, связанной с познавательной деятельностью.</a:t>
            </a: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 Это должно выражаться в умении ставить перед собой различные учебные задачи и решать их без побуждений извне ("Я хочу это сделать..."), проявлять инициативу ("Я хочу сделать это по-другому") и творчество ("Мне хочется сделать это по-своему"). В познавательной самостоятельности важны инициатива, предвидение и творчество.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8" y="171432"/>
            <a:ext cx="8643937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Ситуация 3.</a:t>
            </a:r>
            <a:r>
              <a:rPr lang="ru-RU" sz="2000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Дима - в семье ребенок желанный. Родители постоянно его хвалят, выполняют  все его желания и капризы. У Димы сформировалось представление о своем превосходстве над другими, своей вседозволенности, что свидетельствует о возникновении завышенной самооценки.</a:t>
            </a:r>
            <a:b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   - Сделайте прогноз, как могут сложиться отношения Димы в школьном классе. </a:t>
            </a: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771525" y="2790293"/>
            <a:ext cx="7715249" cy="34778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Решение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Попадая в коллектив класса, Дима столкнется с непривычными для него требованиями, обязанностями, объективной (а значит, далеко не всегда положительной) оценкой его деятельности и личности в целом. То, что учитель к Диме будет относиться как ко всем, а не с особым вниманием и любовью (как его родители), воспримется им как недоброжелательность, несправедливость и могут возникать конфликтные отношения. В дальнейшем это может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способствовать развитию отклоняющегося поведения.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501" y="252407"/>
            <a:ext cx="8301066" cy="28623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Ситуация 4. </a:t>
            </a:r>
            <a:r>
              <a:rPr lang="ru-RU" sz="2000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Мама Вани считает, что ее сын имеет необходимый запас знаний, умений и навыков для обучения в школе. Он подготовлен интеллектуально и физически. Мама считает, что и по другим показателям ребенок готов для обучения в школе. Но в беседе с сыном мама узнала, что у него нет желания идти в школу.</a:t>
            </a:r>
            <a:b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   - С чем связано такое рассогласование? Будет ли ребенок успешно учиться в школе?</a:t>
            </a:r>
            <a:br>
              <a:rPr lang="ru-RU" sz="2000" i="1" u="sng" dirty="0"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   - Что необходимо предпринять? 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85842" y="3743272"/>
            <a:ext cx="7672384" cy="224676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Решение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Если ребенок не имеет желания учиться, не имеет действенной мотивации, то его интеллектуальная готовность не будет реализована в школе. Существенного успеха в школе такой ребенок не достигнет, необходимо заботиться о формировании социально-психологической готовности ребенка.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2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00035" y="257155"/>
            <a:ext cx="8486804" cy="224676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Ситуация 5. </a:t>
            </a:r>
            <a:r>
              <a:rPr lang="ru-RU" sz="2000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Многие дети, придя в школу, не могут поддерживать свои усилия в выполнении задания от начала до самого конца, особенно если при этом требуются навыки письма, владения ножницами, мячом и т.д. Многим просто не хватает внимания.</a:t>
            </a:r>
            <a:b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   - Почему ребенку трудно учиться? И к чему следует приучать ребенка с самого начала ученической жизни?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857496"/>
            <a:ext cx="8286807" cy="37856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Решение</a:t>
            </a:r>
            <a:endParaRPr lang="ru-RU" sz="2000" dirty="0">
              <a:solidFill>
                <a:srgbClr val="C0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В этом деле большая роль отводится родителям. Они часто позволяют ребенку остановиться  где-то на половине пути: знает - ладно, красиво делать научится потом - и допускают ошибку. Необходимо сразу ориентировать ребенка на выполнение любого задания с начала до конца - при уборке комнаты, помощи родителям, выполнении задания и т.д.</a:t>
            </a:r>
            <a:b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dirty="0">
                <a:latin typeface="Bookman Old Style" panose="02050604050505020204" pitchFamily="18" charset="0"/>
                <a:cs typeface="Times New Roman" pitchFamily="18" charset="0"/>
              </a:rPr>
              <a:t>Надо приучать ребенка думать и о результате, не побыстрее разделаться, дописать, дочитать, добежать и все забыть. Правильно организованная домашняя работа постоянно приучает ребенка к самостоятельному, терпеливому, кропотливому учебному труду.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350044" y="914384"/>
            <a:ext cx="8443912" cy="457203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       Детей учит то, что их окружает</a:t>
            </a:r>
            <a:br>
              <a:rPr lang="ru-RU" sz="2800" dirty="0">
                <a:latin typeface="Bookman Old Style" panose="02050604050505020204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ребёнка часто критикуют – он  учится  осуждать.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ребёнку часто демонстрируют враждебность – он учится драться.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ребёнка часто высмеивают – он учится быть робким.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ребёнка часто позорят – он учится чувствовать себя виноватым.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к ребёнку часто бывают снисходительны – он учится быть терпимым.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ребёнка часто подбадривают – он учится уверенности в себе.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ребёнка часто хвалят – он учится оценивать.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с ребёнком обычно честны – он учится справедливости.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ребёнок живёт с чувством безопасности – он учится верить.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  <a:cs typeface="Times New Roman" pitchFamily="18" charset="0"/>
              </a:rPr>
              <a:t>- Если ребёнок живет в атмосфере дружбы и чувствует себя нужным – он учится находить в этом мире любовь</a:t>
            </a:r>
            <a:br>
              <a:rPr lang="ru-RU" sz="2000" b="1" dirty="0">
                <a:solidFill>
                  <a:srgbClr val="003300"/>
                </a:solidFill>
                <a:latin typeface="Bookman Old Style" panose="02050604050505020204" pitchFamily="18" charset="0"/>
              </a:rPr>
            </a:br>
            <a:endParaRPr lang="ru-RU" sz="2000" b="1" dirty="0">
              <a:solidFill>
                <a:srgbClr val="0033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35819" y="5943620"/>
            <a:ext cx="72723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Любите ребёнка просто так, ни за что. </a:t>
            </a:r>
          </a:p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Любите потому, что он есть, что он ваш ребёнок.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07305" y="742934"/>
            <a:ext cx="67293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Спасибо за внимание!</a:t>
            </a:r>
          </a:p>
        </p:txBody>
      </p:sp>
      <p:pic>
        <p:nvPicPr>
          <p:cNvPr id="4" name="Рисунок 3" descr="image0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7" y="1677536"/>
            <a:ext cx="4814887" cy="4913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5485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Готовность</a:t>
            </a:r>
            <a:r>
              <a:rPr lang="ru-RU" sz="32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к школе </a:t>
            </a:r>
            <a:br>
              <a:rPr lang="ru-RU" sz="3200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включает в себя несколько компонентов:</a:t>
            </a:r>
            <a:endParaRPr lang="ru-RU" sz="3200" dirty="0">
              <a:latin typeface="Bookman Old Style" panose="0205060405050502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8075240" cy="3268667"/>
          </a:xfrm>
        </p:spPr>
        <p:txBody>
          <a:bodyPr>
            <a:noAutofit/>
          </a:bodyPr>
          <a:lstStyle/>
          <a:p>
            <a:pPr indent="342900" algn="just" eaLnBrk="1" fontAlgn="auto" hangingPunct="1"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28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Физическая готовность</a:t>
            </a:r>
          </a:p>
          <a:p>
            <a:pPr indent="342900" algn="just" eaLnBrk="1" fontAlgn="auto" hangingPunct="1">
              <a:spcAft>
                <a:spcPts val="0"/>
              </a:spcAft>
              <a:buNone/>
              <a:defRPr/>
            </a:pPr>
            <a:r>
              <a:rPr lang="ru-RU" sz="2800" b="1" i="1" dirty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Здоровье, моторика рук, движения, возраст.</a:t>
            </a:r>
          </a:p>
          <a:p>
            <a:pPr indent="342900" algn="just" eaLnBrk="1" fontAlgn="auto" hangingPunct="1"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28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Психологическая готовность</a:t>
            </a:r>
          </a:p>
          <a:p>
            <a:pPr indent="342900" eaLnBrk="1" fontAlgn="auto" hangingPunct="1">
              <a:spcAft>
                <a:spcPts val="0"/>
              </a:spcAft>
              <a:buNone/>
              <a:defRPr/>
            </a:pPr>
            <a:r>
              <a:rPr lang="ru-RU" sz="2800" b="1" i="1" dirty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Интеллектуальная, мотивационная, волевая, коммуникативная.</a:t>
            </a:r>
          </a:p>
          <a:p>
            <a:pPr indent="342900" algn="just" eaLnBrk="1" fontAlgn="auto" hangingPunct="1">
              <a:spcAft>
                <a:spcPts val="0"/>
              </a:spcAft>
              <a:buBlip>
                <a:blip r:embed="rId2"/>
              </a:buBlip>
              <a:defRPr/>
            </a:pPr>
            <a:r>
              <a:rPr lang="ru-RU" sz="2800" b="1" dirty="0">
                <a:solidFill>
                  <a:srgbClr val="C00000"/>
                </a:solidFill>
                <a:latin typeface="Bookman Old Style" panose="02050604050505020204" pitchFamily="18" charset="0"/>
                <a:cs typeface="Times New Roman" pitchFamily="18" charset="0"/>
              </a:rPr>
              <a:t>Специальная готовность</a:t>
            </a:r>
          </a:p>
          <a:p>
            <a:pPr indent="342900" algn="just" eaLnBrk="1" fontAlgn="auto" hangingPunct="1">
              <a:spcAft>
                <a:spcPts val="0"/>
              </a:spcAft>
              <a:buNone/>
              <a:defRPr/>
            </a:pPr>
            <a:r>
              <a:rPr lang="ru-RU" sz="2800" b="1" i="1" dirty="0">
                <a:solidFill>
                  <a:srgbClr val="0070C0"/>
                </a:solidFill>
                <a:latin typeface="Bookman Old Style" panose="02050604050505020204" pitchFamily="18" charset="0"/>
                <a:cs typeface="Times New Roman" pitchFamily="18" charset="0"/>
              </a:rPr>
              <a:t>Чтение, счет, учебные умения.</a:t>
            </a:r>
            <a:endParaRPr lang="ru-RU" sz="2800" b="1" dirty="0">
              <a:latin typeface="Bookman Old Style" panose="0205060405050502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1100128" y="428606"/>
            <a:ext cx="6900882" cy="796926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Физиологическая готовность ребёнка к школе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7175" y="1225532"/>
            <a:ext cx="8586788" cy="5214974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None/>
            </a:pPr>
            <a:r>
              <a:rPr lang="ru-RU" dirty="0">
                <a:solidFill>
                  <a:srgbClr val="002060"/>
                </a:solidFill>
                <a:latin typeface="Bookman Old Style" panose="02050604050505020204" pitchFamily="18" charset="0"/>
                <a:cs typeface="Times New Roman" pitchFamily="18" charset="0"/>
              </a:rPr>
              <a:t>      Этот аспект означает, что ребёнок должен быть готов к обучению в школе физически. То есть состояние его здоровья должно позволять успешно проходить образовательную программу. Физиологическая готовность подразумевает развитие мелкой моторики (пальчиков), координации движения. Ребёнок должен знать, в какой руке и как нужно держать ручку. А также ребёнок при поступлении в первый класс должен знать, соблюдать и понимать важность соблюдения основных гигиенических норм: правильная поза за столом, осанка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071563" y="366698"/>
            <a:ext cx="7215213" cy="12763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Психологическая готовность ребёнка к школе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56" y="3429000"/>
            <a:ext cx="6000792" cy="24717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400" dirty="0">
                <a:latin typeface="Sylfaen" pitchFamily="18" charset="0"/>
              </a:rPr>
              <a:t>     </a:t>
            </a:r>
            <a:endParaRPr lang="ru-RU" sz="2400" b="1" dirty="0">
              <a:solidFill>
                <a:srgbClr val="003300"/>
              </a:solidFill>
              <a:latin typeface="Sylfaen" pitchFamily="18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2143108" y="2285992"/>
            <a:ext cx="4572000" cy="9906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latin typeface="Bookman Old Style" panose="02050604050505020204" pitchFamily="18" charset="0"/>
              </a:rPr>
              <a:t>Личностно-социальная готовность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2214546" y="3357562"/>
            <a:ext cx="4572000" cy="990600"/>
          </a:xfrm>
          <a:prstGeom prst="ellipse">
            <a:avLst/>
          </a:prstGeom>
          <a:solidFill>
            <a:srgbClr val="E27F6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latin typeface="Bookman Old Style" panose="02050604050505020204" pitchFamily="18" charset="0"/>
              </a:rPr>
              <a:t>Интеллектуальная готовность</a:t>
            </a:r>
            <a:br>
              <a:rPr lang="ru-RU" b="1" dirty="0">
                <a:latin typeface="Bookman Old Style" panose="02050604050505020204" pitchFamily="18" charset="0"/>
              </a:rPr>
            </a:br>
            <a:endParaRPr lang="ru-RU" b="1" dirty="0">
              <a:latin typeface="Bookman Old Style" panose="02050604050505020204" pitchFamily="18" charset="0"/>
            </a:endParaRP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2214546" y="4429132"/>
            <a:ext cx="4495800" cy="990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 b="1" dirty="0">
              <a:latin typeface="Bookman Old Style" panose="02050604050505020204" pitchFamily="18" charset="0"/>
            </a:endParaRPr>
          </a:p>
          <a:p>
            <a:pPr algn="ctr">
              <a:spcBef>
                <a:spcPct val="20000"/>
              </a:spcBef>
            </a:pPr>
            <a:r>
              <a:rPr lang="ru-RU" b="1" dirty="0">
                <a:latin typeface="Bookman Old Style" panose="02050604050505020204" pitchFamily="18" charset="0"/>
              </a:rPr>
              <a:t>Мотивационная готовность</a:t>
            </a:r>
          </a:p>
          <a:p>
            <a:pPr algn="ctr"/>
            <a:endParaRPr lang="ru-RU" b="1" dirty="0">
              <a:latin typeface="Bookman Old Style" panose="02050604050505020204" pitchFamily="18" charset="0"/>
            </a:endParaRPr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2143108" y="5500702"/>
            <a:ext cx="4572000" cy="990600"/>
          </a:xfrm>
          <a:prstGeom prst="ellipse">
            <a:avLst/>
          </a:prstGeom>
          <a:solidFill>
            <a:srgbClr val="A0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>
                <a:latin typeface="Bookman Old Style" panose="02050604050505020204" pitchFamily="18" charset="0"/>
              </a:rPr>
              <a:t>Эмоционально-волевая готовность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928662" y="1500174"/>
            <a:ext cx="7358114" cy="566737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Bookman Old Style" panose="02050604050505020204" pitchFamily="18" charset="0"/>
                <a:ea typeface="+mj-ea"/>
                <a:cs typeface="Times New Roman" pitchFamily="18" charset="0"/>
              </a:rPr>
              <a:t>Составляющие психологической готовности: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643042" y="2000240"/>
            <a:ext cx="6643734" cy="2428884"/>
          </a:xfrm>
          <a:prstGeom prst="rect">
            <a:avLst/>
          </a:prstGeom>
        </p:spPr>
        <p:txBody>
          <a:bodyPr/>
          <a:lstStyle/>
          <a:p>
            <a:pPr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Умение общаться со сверстниками.</a:t>
            </a:r>
          </a:p>
          <a:p>
            <a:pPr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Умение участвовать в групповом взаимодействии, действовать совместно с другими, учитывать интересы других детей или коллективные интересы, умение отстаивать свое мнение, уступать при необходимости.</a:t>
            </a:r>
          </a:p>
          <a:p>
            <a:pPr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Умение чувствовать разницу в общении с детьми, учителями и другими взрослыми, родителями. </a:t>
            </a:r>
          </a:p>
          <a:p>
            <a:pPr>
              <a:buBlip>
                <a:blip r:embed="rId2"/>
              </a:buBlip>
            </a:pPr>
            <a:endParaRPr lang="ru-RU" sz="2000" b="1" dirty="0">
              <a:solidFill>
                <a:srgbClr val="002060"/>
              </a:solidFill>
              <a:latin typeface="Sylfaen" pitchFamily="18" charset="0"/>
            </a:endParaRPr>
          </a:p>
        </p:txBody>
      </p:sp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85772" y="714355"/>
            <a:ext cx="8229600" cy="785812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b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</a:br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Личностная и социальная готовность</a:t>
            </a:r>
            <a:b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br>
              <a:rPr lang="ru-RU" sz="3200" b="1" i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FF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09" y="4786322"/>
            <a:ext cx="7958165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solidFill>
                  <a:srgbClr val="000066"/>
                </a:solidFill>
                <a:latin typeface="Bookman Old Style" panose="02050604050505020204" pitchFamily="18" charset="0"/>
              </a:rPr>
              <a:t>У малыша к моменту поступления в школу должен  быть достаточно разнообразный опыт общения с незнакомыми людьми. Необходимо дать ему возможность самому установить контакты с окружающими в поликлинике, на детской площадке, в магазине и т.д.</a:t>
            </a:r>
            <a:endParaRPr lang="ru-RU" dirty="0">
              <a:latin typeface="Bookman Old Style" panose="020506040505050202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1285860"/>
            <a:ext cx="75009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solidFill>
                  <a:schemeClr val="accent1"/>
                </a:solidFill>
                <a:latin typeface="Bookman Old Style" panose="02050604050505020204" pitchFamily="18" charset="0"/>
                <a:cs typeface="Times New Roman" pitchFamily="18" charset="0"/>
              </a:rPr>
              <a:t>Состоит из навыков и способности войти в контакт с одноклассниками и учителями.</a:t>
            </a:r>
            <a:endParaRPr lang="ru-RU" dirty="0">
              <a:solidFill>
                <a:schemeClr val="accent1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28688" y="514332"/>
            <a:ext cx="728665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 eaLnBrk="1" hangingPunct="1"/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Интеллектуальная готовность к школе означает: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8618" y="1819353"/>
            <a:ext cx="83867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Развитие произвольного внимания  </a:t>
            </a:r>
          </a:p>
          <a:p>
            <a:pPr indent="457200" algn="just">
              <a:buClr>
                <a:srgbClr val="990000"/>
              </a:buClr>
            </a:pPr>
            <a:r>
              <a:rPr lang="ru-RU" altLang="ru-RU" sz="2400" dirty="0">
                <a:latin typeface="Bookman Old Style" panose="02050604050505020204" pitchFamily="18" charset="0"/>
                <a:cs typeface="Times New Roman" pitchFamily="18" charset="0"/>
              </a:rPr>
              <a:t>(способность удерживать внимание на выполняемой работе 15-20 минут);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2400" dirty="0">
                <a:latin typeface="Bookman Old Style" panose="02050604050505020204" pitchFamily="18" charset="0"/>
                <a:cs typeface="Times New Roman" pitchFamily="18" charset="0"/>
              </a:rPr>
              <a:t>Возможность логического и механического запоминания;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sz="2400" dirty="0" err="1">
                <a:latin typeface="Bookman Old Style" panose="02050604050505020204" pitchFamily="18" charset="0"/>
                <a:cs typeface="Times New Roman" pitchFamily="18" charset="0"/>
              </a:rPr>
              <a:t>Сформированность</a:t>
            </a: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 мыслительных операций </a:t>
            </a:r>
          </a:p>
          <a:p>
            <a:pPr indent="457200" algn="just">
              <a:buClr>
                <a:srgbClr val="990000"/>
              </a:buClr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(умение сравнивать, анализировать, обобщать, делать самостоятельные выводы);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2400" dirty="0">
                <a:latin typeface="Bookman Old Style" panose="02050604050505020204" pitchFamily="18" charset="0"/>
                <a:cs typeface="Times New Roman" pitchFamily="18" charset="0"/>
              </a:rPr>
              <a:t>Наличие у ребенка кругозора, запаса конкретных знаний;</a:t>
            </a:r>
          </a:p>
          <a:p>
            <a:pPr indent="457200" algn="just">
              <a:buClr>
                <a:srgbClr val="990000"/>
              </a:buClr>
              <a:buFont typeface="Wingdings" pitchFamily="2" charset="2"/>
              <a:buChar char="ü"/>
            </a:pPr>
            <a:r>
              <a:rPr lang="ru-RU" altLang="ru-RU" sz="2400" dirty="0">
                <a:latin typeface="Bookman Old Style" panose="02050604050505020204" pitchFamily="18" charset="0"/>
                <a:cs typeface="Times New Roman" pitchFamily="18" charset="0"/>
              </a:rPr>
              <a:t>Развитие тонких движений руки и зрительно-моторной  координации.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781085199"/>
              </p:ext>
            </p:extLst>
          </p:nvPr>
        </p:nvGraphicFramePr>
        <p:xfrm>
          <a:off x="228573" y="942960"/>
          <a:ext cx="821537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38691" y="730307"/>
            <a:ext cx="64908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ookman Old Style" panose="02050604050505020204" pitchFamily="18" charset="0"/>
                <a:cs typeface="Times New Roman" pitchFamily="18" charset="0"/>
              </a:rPr>
              <a:t>Мотивационная готовность</a:t>
            </a:r>
            <a:endParaRPr lang="ru-RU" sz="3200" dirty="0">
              <a:solidFill>
                <a:srgbClr val="FF0000"/>
              </a:solidFill>
              <a:latin typeface="Bookman Old Style" panose="02050604050505020204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5793" y="2060578"/>
            <a:ext cx="787241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</a:rPr>
              <a:t>Рассказывать о своих школьных годах, вспоминайте смешные и поучительные случаи. 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</a:rPr>
              <a:t>Читать вместе с ребенком книги о школе.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</a:rPr>
              <a:t>Рассказывать о школьных порядках. 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Просмотр фильмов о школе, телепередач о школьной жизни с последующим обсуждением.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Показ фотографий, грамот, связанных со школьными годами родителей.</a:t>
            </a:r>
          </a:p>
          <a:p>
            <a:pPr indent="457200" algn="just">
              <a:buClr>
                <a:srgbClr val="0000FF"/>
              </a:buClr>
              <a:buFont typeface="Wingdings" pitchFamily="2" charset="2"/>
              <a:buChar char="ü"/>
            </a:pPr>
            <a:r>
              <a:rPr lang="ru-RU" sz="2400" dirty="0">
                <a:latin typeface="Bookman Old Style" panose="02050604050505020204" pitchFamily="18" charset="0"/>
                <a:cs typeface="Times New Roman" pitchFamily="18" charset="0"/>
              </a:rPr>
              <a:t>Игры в школу.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1873</Words>
  <Application>Microsoft Office PowerPoint</Application>
  <PresentationFormat>Экран (4:3)</PresentationFormat>
  <Paragraphs>182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6" baseType="lpstr">
      <vt:lpstr>Arial</vt:lpstr>
      <vt:lpstr>Bookman Old Style</vt:lpstr>
      <vt:lpstr>Calibri</vt:lpstr>
      <vt:lpstr>Calibri Light</vt:lpstr>
      <vt:lpstr>Segoe Script</vt:lpstr>
      <vt:lpstr>Sylfaen</vt:lpstr>
      <vt:lpstr>Times New Roman</vt:lpstr>
      <vt:lpstr>Wingdings</vt:lpstr>
      <vt:lpstr>Тема Office</vt:lpstr>
      <vt:lpstr>Презентация PowerPoint</vt:lpstr>
      <vt:lpstr>Презентация PowerPoint</vt:lpstr>
      <vt:lpstr>Готовность к школе  включает в себя несколько компонентов:</vt:lpstr>
      <vt:lpstr>Физиологическая готовность ребёнка к школе</vt:lpstr>
      <vt:lpstr>Психологическая готовность ребёнка к школе</vt:lpstr>
      <vt:lpstr> Личностная и социальная готовность  </vt:lpstr>
      <vt:lpstr>Интеллектуальная готовность к школе означает:</vt:lpstr>
      <vt:lpstr>Презентация PowerPoint</vt:lpstr>
      <vt:lpstr>Презентация PowerPoint</vt:lpstr>
      <vt:lpstr>Эмоционально-волевая готовность ребёнка к школе предполагает:</vt:lpstr>
      <vt:lpstr>К 6 – 7 годам ребенку необходимо знать:</vt:lpstr>
      <vt:lpstr>Презентация PowerPoint</vt:lpstr>
      <vt:lpstr>Презентация PowerPoint</vt:lpstr>
      <vt:lpstr>Внимание</vt:lpstr>
      <vt:lpstr> Память</vt:lpstr>
      <vt:lpstr> Мелкая моторика</vt:lpstr>
      <vt:lpstr>Презентация PowerPoint</vt:lpstr>
      <vt:lpstr> 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Детей учит то, что их окружает - Если ребёнка часто критикуют – он  учится  осуждать. - Если ребёнку часто демонстрируют враждебность – он учится драться. - Если ребёнка часто высмеивают – он учится быть робким. - Если ребёнка часто позорят – он учится чувствовать себя виноватым. - Если к ребёнку часто бывают снисходительны – он учится быть терпимым. - Если ребёнка часто подбадривают – он учится уверенности в себе. - Если ребёнка часто хвалят – он учится оценивать. - Если с ребёнком обычно честны – он учится справедливости. - Если ребёнок живёт с чувством безопасности – он учится верить. - Если ребёнок живет в атмосфере дружбы и чувствует себя нужным – он учится находить в этом мире любовь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iriiya Senpai</dc:creator>
  <cp:lastModifiedBy>iriiya Senpai</cp:lastModifiedBy>
  <cp:revision>2</cp:revision>
  <dcterms:created xsi:type="dcterms:W3CDTF">2025-01-08T09:22:27Z</dcterms:created>
  <dcterms:modified xsi:type="dcterms:W3CDTF">2025-01-11T12:19:42Z</dcterms:modified>
</cp:coreProperties>
</file>