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1" r:id="rId2"/>
    <p:sldId id="256" r:id="rId3"/>
    <p:sldId id="372" r:id="rId4"/>
    <p:sldId id="373" r:id="rId5"/>
    <p:sldId id="257" r:id="rId6"/>
    <p:sldId id="260" r:id="rId7"/>
    <p:sldId id="355" r:id="rId8"/>
    <p:sldId id="361" r:id="rId9"/>
    <p:sldId id="368" r:id="rId10"/>
    <p:sldId id="369" r:id="rId11"/>
    <p:sldId id="349" r:id="rId12"/>
    <p:sldId id="294" r:id="rId13"/>
    <p:sldId id="295" r:id="rId14"/>
    <p:sldId id="265" r:id="rId15"/>
    <p:sldId id="269" r:id="rId16"/>
    <p:sldId id="268" r:id="rId17"/>
    <p:sldId id="270" r:id="rId18"/>
    <p:sldId id="267" r:id="rId19"/>
    <p:sldId id="258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3682-CC53-4FDA-9345-11FCFBD4046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333E-5267-428D-B22A-B67B3A3C7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>
                <a:solidFill>
                  <a:srgbClr val="00B0F0"/>
                </a:solidFill>
              </a:rPr>
              <a:t> рядом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>
                <a:solidFill>
                  <a:srgbClr val="00B0F0"/>
                </a:solidFill>
              </a:rPr>
              <a:t> рядом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29CB-E433-4729-BF10-C2AA44F9A63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9F3B-92FF-45D2-B49C-941582970D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-189103103_45623902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65FB39-B50E-400C-97CE-7D772008EC01}"/>
              </a:ext>
            </a:extLst>
          </p:cNvPr>
          <p:cNvSpPr/>
          <p:nvPr/>
        </p:nvSpPr>
        <p:spPr>
          <a:xfrm>
            <a:off x="1517617" y="404664"/>
            <a:ext cx="6495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Занятие для будущих первоклассников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61F025-79A2-4371-A7C4-58B848232602}"/>
              </a:ext>
            </a:extLst>
          </p:cNvPr>
          <p:cNvSpPr txBox="1">
            <a:spLocks/>
          </p:cNvSpPr>
          <p:nvPr/>
        </p:nvSpPr>
        <p:spPr bwMode="auto">
          <a:xfrm>
            <a:off x="1485900" y="2033031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3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Уважаемые родители </a:t>
            </a:r>
          </a:p>
          <a:p>
            <a:pPr>
              <a:defRPr/>
            </a:pPr>
            <a:r>
              <a:rPr lang="ru-RU" sz="33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и </a:t>
            </a:r>
            <a:br>
              <a:rPr lang="ru-RU" sz="3300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33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будущие первоклассники!</a:t>
            </a:r>
            <a:endParaRPr lang="ru-RU" sz="33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AEA71BDE-69DF-4BA9-ABC2-EF962518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38" y="3486942"/>
            <a:ext cx="763284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18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latin typeface="Bookman Old Style" panose="02050604050505020204" pitchFamily="18" charset="0"/>
              </a:rPr>
              <a:t>      </a:t>
            </a:r>
            <a:r>
              <a:rPr lang="ru-RU" altLang="ru-RU" sz="2000" b="1" dirty="0">
                <a:latin typeface="Bookman Old Style" panose="02050604050505020204" pitchFamily="18" charset="0"/>
              </a:rPr>
              <a:t>Приглашаем вас на  занятие для будущих первоклассников в подготовительную школу «Веснушки».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Уважаемые взрослые, прошу вас помочь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своим детям познакомиться с информацией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на слайдах, выполнить несложные задания.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Желаю успеха!</a:t>
            </a:r>
            <a:endParaRPr lang="ru-RU" altLang="ru-R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Bookman Old Style" panose="02050604050505020204" pitchFamily="18" charset="0"/>
              </a:rPr>
              <a:t>		</a:t>
            </a:r>
            <a:endParaRPr lang="ru-RU" alt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5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угольник 266"/>
          <p:cNvSpPr/>
          <p:nvPr/>
        </p:nvSpPr>
        <p:spPr>
          <a:xfrm>
            <a:off x="6572458" y="386104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9776" y="278186"/>
            <a:ext cx="90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  Помоги ребятам записать к рисункам числовые равенства.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1" y="2566863"/>
            <a:ext cx="2212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" y="3179010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" y="3825123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1" y="4463781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3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80" y="3199169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34" y="38251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15" y="44582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0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68" y="3194776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9" y="4458223"/>
            <a:ext cx="2219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69" y="3828197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3544776" y="582636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itchFamily="34" charset="0"/>
              </a:rPr>
              <a:t>ПРОВЕРЬ!</a:t>
            </a:r>
          </a:p>
        </p:txBody>
      </p:sp>
    </p:spTree>
    <p:extLst>
      <p:ext uri="{BB962C8B-B14F-4D97-AF65-F5344CB8AC3E}">
        <p14:creationId xmlns:p14="http://schemas.microsoft.com/office/powerpoint/2010/main" val="7568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27381" y="2060848"/>
            <a:ext cx="2032855" cy="461665"/>
            <a:chOff x="3327381" y="2594521"/>
            <a:chExt cx="2032855" cy="461665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332738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56009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99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72000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004048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27381" y="2692700"/>
            <a:ext cx="2032855" cy="461665"/>
            <a:chOff x="3327381" y="3226373"/>
            <a:chExt cx="2032855" cy="461665"/>
          </a:xfrm>
          <a:solidFill>
            <a:schemeClr val="bg1"/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332738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756009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99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57200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00404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223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060848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0608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52238" y="2692700"/>
            <a:ext cx="2027678" cy="461665"/>
            <a:chOff x="452238" y="3226373"/>
            <a:chExt cx="2027678" cy="461665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5223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80866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238056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68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372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7381" y="3324552"/>
            <a:ext cx="2032855" cy="461665"/>
            <a:chOff x="3327381" y="3858225"/>
            <a:chExt cx="2032855" cy="461665"/>
          </a:xfrm>
          <a:solidFill>
            <a:schemeClr val="bg1"/>
          </a:solidFill>
        </p:grpSpPr>
        <p:sp>
          <p:nvSpPr>
            <p:cNvPr id="85" name="Прямоугольник 84"/>
            <p:cNvSpPr/>
            <p:nvPr/>
          </p:nvSpPr>
          <p:spPr>
            <a:xfrm>
              <a:off x="332738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56009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113199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57200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00404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27381" y="3956403"/>
            <a:ext cx="2032855" cy="461665"/>
            <a:chOff x="3327381" y="4490076"/>
            <a:chExt cx="2032855" cy="461665"/>
          </a:xfrm>
          <a:solidFill>
            <a:schemeClr val="bg1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332738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756009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3199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7200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00404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2238" y="3324552"/>
            <a:ext cx="2027678" cy="461665"/>
            <a:chOff x="452238" y="3858225"/>
            <a:chExt cx="2027678" cy="461665"/>
          </a:xfrm>
          <a:solidFill>
            <a:schemeClr val="bg1"/>
          </a:solidFill>
        </p:grpSpPr>
        <p:sp>
          <p:nvSpPr>
            <p:cNvPr id="96" name="Прямоугольник 95"/>
            <p:cNvSpPr/>
            <p:nvPr/>
          </p:nvSpPr>
          <p:spPr>
            <a:xfrm>
              <a:off x="45223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80866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238056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69168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12372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2238" y="3956403"/>
            <a:ext cx="2027678" cy="461665"/>
            <a:chOff x="452238" y="4490076"/>
            <a:chExt cx="2027678" cy="461665"/>
          </a:xfrm>
          <a:solidFill>
            <a:schemeClr val="bg1"/>
          </a:solidFill>
        </p:grpSpPr>
        <p:sp>
          <p:nvSpPr>
            <p:cNvPr id="102" name="Прямоугольник 101"/>
            <p:cNvSpPr/>
            <p:nvPr/>
          </p:nvSpPr>
          <p:spPr>
            <a:xfrm>
              <a:off x="45223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80866" y="4490076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238056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69168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2372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28396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036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079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2515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079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571593" y="2060848"/>
            <a:ext cx="2032855" cy="461665"/>
            <a:chOff x="6571593" y="2594521"/>
            <a:chExt cx="2032855" cy="461665"/>
          </a:xfrm>
          <a:solidFill>
            <a:schemeClr val="bg1"/>
          </a:solidFill>
        </p:grpSpPr>
        <p:sp>
          <p:nvSpPr>
            <p:cNvPr id="268" name="Прямоугольник 267"/>
            <p:cNvSpPr/>
            <p:nvPr/>
          </p:nvSpPr>
          <p:spPr>
            <a:xfrm>
              <a:off x="6571593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7000221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735741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71" name="Прямоугольник 270"/>
            <p:cNvSpPr/>
            <p:nvPr/>
          </p:nvSpPr>
          <p:spPr>
            <a:xfrm>
              <a:off x="7816212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8248260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71593" y="2692700"/>
            <a:ext cx="2032855" cy="461665"/>
            <a:chOff x="6571593" y="3226373"/>
            <a:chExt cx="2032855" cy="461665"/>
          </a:xfrm>
          <a:solidFill>
            <a:schemeClr val="bg1"/>
          </a:solidFill>
        </p:grpSpPr>
        <p:sp>
          <p:nvSpPr>
            <p:cNvPr id="273" name="Прямоугольник 272"/>
            <p:cNvSpPr/>
            <p:nvPr/>
          </p:nvSpPr>
          <p:spPr>
            <a:xfrm>
              <a:off x="6571593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7000221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735741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7816212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8248260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71593" y="3324552"/>
            <a:ext cx="2032855" cy="461665"/>
            <a:chOff x="6571593" y="3858225"/>
            <a:chExt cx="2032855" cy="461665"/>
          </a:xfrm>
          <a:solidFill>
            <a:schemeClr val="bg1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6571593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7000221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735741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7816212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8248260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71593" y="3956403"/>
            <a:ext cx="2032855" cy="461665"/>
            <a:chOff x="6571593" y="4490076"/>
            <a:chExt cx="2032855" cy="461665"/>
          </a:xfrm>
          <a:solidFill>
            <a:schemeClr val="bg1"/>
          </a:solidFill>
        </p:grpSpPr>
        <p:sp>
          <p:nvSpPr>
            <p:cNvPr id="283" name="Прямоугольник 282"/>
            <p:cNvSpPr/>
            <p:nvPr/>
          </p:nvSpPr>
          <p:spPr>
            <a:xfrm>
              <a:off x="6571593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84" name="Прямоугольник 283"/>
            <p:cNvSpPr/>
            <p:nvPr/>
          </p:nvSpPr>
          <p:spPr>
            <a:xfrm>
              <a:off x="7000221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</a:p>
          </p:txBody>
        </p:sp>
        <p:sp>
          <p:nvSpPr>
            <p:cNvPr id="285" name="Прямоугольник 284"/>
            <p:cNvSpPr/>
            <p:nvPr/>
          </p:nvSpPr>
          <p:spPr>
            <a:xfrm>
              <a:off x="735741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7816212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8248260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75277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221989" y="122800"/>
            <a:ext cx="90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Помоги Незнайке записать к  рисункам числовые равенства.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139444" y="4623519"/>
            <a:ext cx="486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itchFamily="34" charset="0"/>
                <a:sym typeface="Symbol"/>
              </a:rPr>
              <a:t>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Расскажи о числе семь:</a:t>
            </a:r>
          </a:p>
        </p:txBody>
      </p:sp>
      <p:grpSp>
        <p:nvGrpSpPr>
          <p:cNvPr id="292" name="Группа 291"/>
          <p:cNvGrpSpPr/>
          <p:nvPr/>
        </p:nvGrpSpPr>
        <p:grpSpPr>
          <a:xfrm>
            <a:off x="323528" y="50851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grpSp>
          <p:nvGrpSpPr>
            <p:cNvPr id="294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296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2" name="Группа 301"/>
          <p:cNvGrpSpPr/>
          <p:nvPr/>
        </p:nvGrpSpPr>
        <p:grpSpPr>
          <a:xfrm>
            <a:off x="1979712" y="5085184"/>
            <a:ext cx="896139" cy="1146256"/>
            <a:chOff x="2267744" y="5229200"/>
            <a:chExt cx="896139" cy="1146256"/>
          </a:xfrm>
        </p:grpSpPr>
        <p:grpSp>
          <p:nvGrpSpPr>
            <p:cNvPr id="303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306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3638746" y="5085184"/>
            <a:ext cx="834603" cy="1146256"/>
            <a:chOff x="3926778" y="5229200"/>
            <a:chExt cx="834603" cy="1146256"/>
          </a:xfrm>
        </p:grpSpPr>
        <p:grpSp>
          <p:nvGrpSpPr>
            <p:cNvPr id="313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316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5194865" y="5085184"/>
            <a:ext cx="875982" cy="1146256"/>
            <a:chOff x="5482897" y="5229200"/>
            <a:chExt cx="875982" cy="1146256"/>
          </a:xfrm>
        </p:grpSpPr>
        <p:grpSp>
          <p:nvGrpSpPr>
            <p:cNvPr id="323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32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6792834" y="5085184"/>
            <a:ext cx="875510" cy="1146256"/>
            <a:chOff x="7080866" y="5229200"/>
            <a:chExt cx="875510" cy="1146256"/>
          </a:xfrm>
        </p:grpSpPr>
        <p:grpSp>
          <p:nvGrpSpPr>
            <p:cNvPr id="333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336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74450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2558626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414280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5724128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738316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347" name="Группа 346"/>
          <p:cNvGrpSpPr/>
          <p:nvPr/>
        </p:nvGrpSpPr>
        <p:grpSpPr>
          <a:xfrm>
            <a:off x="8016970" y="5085184"/>
            <a:ext cx="875510" cy="1146256"/>
            <a:chOff x="7080866" y="5229200"/>
            <a:chExt cx="875510" cy="1146256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351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532440" y="56983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CCB2F71B-596F-4EFF-9C73-42B5ADB3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25" y="4185571"/>
            <a:ext cx="7009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Составьте выражение к рисунку</a:t>
            </a:r>
            <a:r>
              <a:rPr lang="ru-RU" altLang="ru-RU" sz="3200" b="1" dirty="0">
                <a:solidFill>
                  <a:srgbClr val="002060"/>
                </a:solidFill>
              </a:rPr>
              <a:t>:  7 +  </a:t>
            </a:r>
            <a:r>
              <a:rPr lang="ru-RU" altLang="ru-RU" sz="2400" b="1" dirty="0">
                <a:solidFill>
                  <a:schemeClr val="bg1"/>
                </a:solidFill>
              </a:rPr>
              <a:t>1  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=</a:t>
            </a:r>
          </a:p>
        </p:txBody>
      </p:sp>
      <p:grpSp>
        <p:nvGrpSpPr>
          <p:cNvPr id="9219" name="Группа 138">
            <a:extLst>
              <a:ext uri="{FF2B5EF4-FFF2-40B4-BE49-F238E27FC236}">
                <a16:creationId xmlns:a16="http://schemas.microsoft.com/office/drawing/2014/main" id="{097F3A0E-7C6D-4584-8773-EF80E710EF3E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2781300"/>
            <a:ext cx="455612" cy="142875"/>
            <a:chOff x="3737068" y="2714620"/>
            <a:chExt cx="455418" cy="143670"/>
          </a:xfrm>
        </p:grpSpPr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6F72F1E9-6E28-49C9-A338-52CD33FD6731}"/>
                </a:ext>
              </a:extLst>
            </p:cNvPr>
            <p:cNvCxnSpPr/>
            <p:nvPr/>
          </p:nvCxnSpPr>
          <p:spPr>
            <a:xfrm>
              <a:off x="3737068" y="2784859"/>
              <a:ext cx="455418" cy="15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B3484619-A03B-45F0-AA8D-0595FD9CAFD6}"/>
                </a:ext>
              </a:extLst>
            </p:cNvPr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9CDD5F4D-0C30-4EF3-90D9-4B3C4BEE0206}"/>
                </a:ext>
              </a:extLst>
            </p:cNvPr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FD739B01-5B1D-47BD-9ACF-2B71125D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3273425"/>
            <a:ext cx="4159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7 </a:t>
            </a:r>
          </a:p>
        </p:txBody>
      </p:sp>
      <p:grpSp>
        <p:nvGrpSpPr>
          <p:cNvPr id="9221" name="Группа 138">
            <a:extLst>
              <a:ext uri="{FF2B5EF4-FFF2-40B4-BE49-F238E27FC236}">
                <a16:creationId xmlns:a16="http://schemas.microsoft.com/office/drawing/2014/main" id="{B2942041-3C31-4F51-92D7-9D7C8D65F205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2786063"/>
            <a:ext cx="455613" cy="142875"/>
            <a:chOff x="3737068" y="2714620"/>
            <a:chExt cx="455418" cy="143670"/>
          </a:xfrm>
        </p:grpSpPr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2B6551BF-2C29-4465-BFDA-875F7162A939}"/>
                </a:ext>
              </a:extLst>
            </p:cNvPr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D0024BCA-DD50-4485-B059-CAF8AC111A9D}"/>
                </a:ext>
              </a:extLst>
            </p:cNvPr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4850953E-098B-43BB-BC8D-89AA82FB6CAC}"/>
                </a:ext>
              </a:extLst>
            </p:cNvPr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2" name="Группа 138">
            <a:extLst>
              <a:ext uri="{FF2B5EF4-FFF2-40B4-BE49-F238E27FC236}">
                <a16:creationId xmlns:a16="http://schemas.microsoft.com/office/drawing/2014/main" id="{579C1831-EA69-4193-8FA5-A1B1F744F03F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786063"/>
            <a:ext cx="455613" cy="142875"/>
            <a:chOff x="3737068" y="2714620"/>
            <a:chExt cx="455418" cy="143670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8E35E5DE-4E2F-4BAC-AF59-7D7EC20495C0}"/>
                </a:ext>
              </a:extLst>
            </p:cNvPr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16DF0956-2CE2-4DE6-AF25-EA0C6FA8E96D}"/>
                </a:ext>
              </a:extLst>
            </p:cNvPr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0E080FEB-077A-4552-9B1C-34A113C92F17}"/>
                </a:ext>
              </a:extLst>
            </p:cNvPr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Группа 138">
            <a:extLst>
              <a:ext uri="{FF2B5EF4-FFF2-40B4-BE49-F238E27FC236}">
                <a16:creationId xmlns:a16="http://schemas.microsoft.com/office/drawing/2014/main" id="{2D43987D-1472-451F-BC79-D81EF4B141B7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2786063"/>
            <a:ext cx="455612" cy="142875"/>
            <a:chOff x="3737068" y="2714620"/>
            <a:chExt cx="455418" cy="143670"/>
          </a:xfrm>
        </p:grpSpPr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8D8B6CDD-C9C0-477B-9D10-4883CBC4E0A7}"/>
                </a:ext>
              </a:extLst>
            </p:cNvPr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3B3B6DB4-A7FF-471E-8BCE-614582B2CEE1}"/>
                </a:ext>
              </a:extLst>
            </p:cNvPr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CF311C79-8832-4074-9F88-1439A0218BE5}"/>
                </a:ext>
              </a:extLst>
            </p:cNvPr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4" name="Группа 136">
            <a:extLst>
              <a:ext uri="{FF2B5EF4-FFF2-40B4-BE49-F238E27FC236}">
                <a16:creationId xmlns:a16="http://schemas.microsoft.com/office/drawing/2014/main" id="{BA7DBACF-A15D-44D8-88E0-F291A68CA559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786063"/>
            <a:ext cx="455613" cy="142875"/>
            <a:chOff x="3737068" y="2714620"/>
            <a:chExt cx="455418" cy="143670"/>
          </a:xfrm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1160CF26-EE5C-4786-AA9D-F6B443FF284E}"/>
                </a:ext>
              </a:extLst>
            </p:cNvPr>
            <p:cNvCxnSpPr/>
            <p:nvPr/>
          </p:nvCxnSpPr>
          <p:spPr>
            <a:xfrm>
              <a:off x="3737068" y="2784859"/>
              <a:ext cx="455418" cy="1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D45218E2-39BD-47B7-9A86-D22718358D16}"/>
                </a:ext>
              </a:extLst>
            </p:cNvPr>
            <p:cNvCxnSpPr/>
            <p:nvPr/>
          </p:nvCxnSpPr>
          <p:spPr>
            <a:xfrm rot="5400000">
              <a:off x="3785038" y="2785662"/>
              <a:ext cx="143670" cy="15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F5088365-387E-499C-9CD1-AC12E99CE5FD}"/>
                </a:ext>
              </a:extLst>
            </p:cNvPr>
            <p:cNvCxnSpPr/>
            <p:nvPr/>
          </p:nvCxnSpPr>
          <p:spPr>
            <a:xfrm rot="5400000">
              <a:off x="4000052" y="2786456"/>
              <a:ext cx="143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5" name="Группа 138">
            <a:extLst>
              <a:ext uri="{FF2B5EF4-FFF2-40B4-BE49-F238E27FC236}">
                <a16:creationId xmlns:a16="http://schemas.microsoft.com/office/drawing/2014/main" id="{148DFC69-035A-48DE-B06E-52A7F6CDE840}"/>
              </a:ext>
            </a:extLst>
          </p:cNvPr>
          <p:cNvGrpSpPr>
            <a:grpSpLocks/>
          </p:cNvGrpSpPr>
          <p:nvPr/>
        </p:nvGrpSpPr>
        <p:grpSpPr bwMode="auto">
          <a:xfrm>
            <a:off x="5053013" y="2784475"/>
            <a:ext cx="455612" cy="144463"/>
            <a:chOff x="3737068" y="2714620"/>
            <a:chExt cx="455418" cy="143670"/>
          </a:xfrm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1817ECA1-3B30-4008-8948-A5FC3360D882}"/>
                </a:ext>
              </a:extLst>
            </p:cNvPr>
            <p:cNvCxnSpPr/>
            <p:nvPr/>
          </p:nvCxnSpPr>
          <p:spPr>
            <a:xfrm>
              <a:off x="3737068" y="2784087"/>
              <a:ext cx="455418" cy="1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077AE780-9F52-4954-B8DC-2485311ADE58}"/>
                </a:ext>
              </a:extLst>
            </p:cNvPr>
            <p:cNvCxnSpPr/>
            <p:nvPr/>
          </p:nvCxnSpPr>
          <p:spPr>
            <a:xfrm rot="5400000">
              <a:off x="3785037" y="2785662"/>
              <a:ext cx="14367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61474238-AC11-4BB9-BFC7-177767DD39FB}"/>
                </a:ext>
              </a:extLst>
            </p:cNvPr>
            <p:cNvCxnSpPr/>
            <p:nvPr/>
          </p:nvCxnSpPr>
          <p:spPr>
            <a:xfrm rot="5400000">
              <a:off x="4000842" y="2785666"/>
              <a:ext cx="14209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1B1023-C917-4A50-AAC8-8D5B0C817D3C}"/>
              </a:ext>
            </a:extLst>
          </p:cNvPr>
          <p:cNvSpPr/>
          <p:nvPr/>
        </p:nvSpPr>
        <p:spPr>
          <a:xfrm>
            <a:off x="214313" y="3857625"/>
            <a:ext cx="878681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7" name="Прямоугольник 59">
            <a:extLst>
              <a:ext uri="{FF2B5EF4-FFF2-40B4-BE49-F238E27FC236}">
                <a16:creationId xmlns:a16="http://schemas.microsoft.com/office/drawing/2014/main" id="{F211A788-8091-4940-8B1B-14C4F446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228" name="Прямоугольник 61">
            <a:extLst>
              <a:ext uri="{FF2B5EF4-FFF2-40B4-BE49-F238E27FC236}">
                <a16:creationId xmlns:a16="http://schemas.microsoft.com/office/drawing/2014/main" id="{172FB8B1-CBA2-4E6B-B793-6A09F35C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229" name="Прямоугольник 62">
            <a:extLst>
              <a:ext uri="{FF2B5EF4-FFF2-40B4-BE49-F238E27FC236}">
                <a16:creationId xmlns:a16="http://schemas.microsoft.com/office/drawing/2014/main" id="{2C4C7EE1-1450-433A-99C9-73FD38B3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5721350"/>
            <a:ext cx="412750" cy="585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230" name="Прямоугольник 64">
            <a:extLst>
              <a:ext uri="{FF2B5EF4-FFF2-40B4-BE49-F238E27FC236}">
                <a16:creationId xmlns:a16="http://schemas.microsoft.com/office/drawing/2014/main" id="{97F0EC8B-ED11-4FB4-8F95-2FBC1772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231" name="Прямоугольник 65">
            <a:extLst>
              <a:ext uri="{FF2B5EF4-FFF2-40B4-BE49-F238E27FC236}">
                <a16:creationId xmlns:a16="http://schemas.microsoft.com/office/drawing/2014/main" id="{0F9C1861-07A3-41AC-857C-647E2F1A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713413"/>
            <a:ext cx="414338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1 </a:t>
            </a:r>
          </a:p>
        </p:txBody>
      </p:sp>
      <p:sp>
        <p:nvSpPr>
          <p:cNvPr id="9232" name="Прямоугольник 66">
            <a:extLst>
              <a:ext uri="{FF2B5EF4-FFF2-40B4-BE49-F238E27FC236}">
                <a16:creationId xmlns:a16="http://schemas.microsoft.com/office/drawing/2014/main" id="{DDD69535-EDB9-47B9-88D2-E571AF64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233" name="Прямоугольник 67">
            <a:extLst>
              <a:ext uri="{FF2B5EF4-FFF2-40B4-BE49-F238E27FC236}">
                <a16:creationId xmlns:a16="http://schemas.microsoft.com/office/drawing/2014/main" id="{984B316B-5FDC-4C48-8344-55105F38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5713413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234" name="Прямоугольник 68">
            <a:extLst>
              <a:ext uri="{FF2B5EF4-FFF2-40B4-BE49-F238E27FC236}">
                <a16:creationId xmlns:a16="http://schemas.microsoft.com/office/drawing/2014/main" id="{8E671FD2-A49C-48B0-8108-1508D662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5724525"/>
            <a:ext cx="41275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1A6FC74-7160-491A-97D9-6E541D54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241450"/>
            <a:ext cx="414338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A4D6896-FFBC-4679-AE4C-5B34CB34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721350"/>
            <a:ext cx="414338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1 </a:t>
            </a:r>
          </a:p>
        </p:txBody>
      </p:sp>
      <p:grpSp>
        <p:nvGrpSpPr>
          <p:cNvPr id="9237" name="Группа 105">
            <a:extLst>
              <a:ext uri="{FF2B5EF4-FFF2-40B4-BE49-F238E27FC236}">
                <a16:creationId xmlns:a16="http://schemas.microsoft.com/office/drawing/2014/main" id="{5CA931FD-C417-40C3-973B-AB68665A2980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2214563"/>
            <a:ext cx="2003425" cy="1071562"/>
            <a:chOff x="428596" y="2428868"/>
            <a:chExt cx="2136654" cy="1214446"/>
          </a:xfrm>
        </p:grpSpPr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13BFDF3E-676A-4415-8206-6BEE6791E837}"/>
                </a:ext>
              </a:extLst>
            </p:cNvPr>
            <p:cNvCxnSpPr/>
            <p:nvPr/>
          </p:nvCxnSpPr>
          <p:spPr>
            <a:xfrm>
              <a:off x="1850775" y="3143142"/>
              <a:ext cx="714475" cy="1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52" name="Группа 95">
              <a:extLst>
                <a:ext uri="{FF2B5EF4-FFF2-40B4-BE49-F238E27FC236}">
                  <a16:creationId xmlns:a16="http://schemas.microsoft.com/office/drawing/2014/main" id="{C64B4491-F194-4CCE-BC06-7CC81721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id="{998166BE-49FF-48BB-AF23-93A5681F0C46}"/>
                  </a:ext>
                </a:extLst>
              </p:cNvPr>
              <p:cNvSpPr/>
              <p:nvPr/>
            </p:nvSpPr>
            <p:spPr>
              <a:xfrm>
                <a:off x="2071012" y="2999526"/>
                <a:ext cx="428346" cy="35803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68BBF240-A8C8-4432-A486-6A39D5BA8E37}"/>
                  </a:ext>
                </a:extLst>
              </p:cNvPr>
              <p:cNvSpPr/>
              <p:nvPr/>
            </p:nvSpPr>
            <p:spPr>
              <a:xfrm>
                <a:off x="2785487" y="2999526"/>
                <a:ext cx="428346" cy="35803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DB06586D-FACC-487A-B152-4708B12660ED}"/>
                  </a:ext>
                </a:extLst>
              </p:cNvPr>
              <p:cNvSpPr/>
              <p:nvPr/>
            </p:nvSpPr>
            <p:spPr>
              <a:xfrm>
                <a:off x="1928794" y="2143116"/>
                <a:ext cx="1571169" cy="85641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C23B4239-E066-43AF-8FF1-575589C36A1F}"/>
                </a:ext>
              </a:extLst>
            </p:cNvPr>
            <p:cNvCxnSpPr/>
            <p:nvPr/>
          </p:nvCxnSpPr>
          <p:spPr>
            <a:xfrm rot="5400000">
              <a:off x="1993881" y="3143195"/>
              <a:ext cx="142135" cy="1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380A5992-5DDE-4657-8BCA-88B5D8F7A9DB}"/>
                </a:ext>
              </a:extLst>
            </p:cNvPr>
            <p:cNvCxnSpPr/>
            <p:nvPr/>
          </p:nvCxnSpPr>
          <p:spPr>
            <a:xfrm rot="5400000">
              <a:off x="2428999" y="3143195"/>
              <a:ext cx="142135" cy="1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8" name="Группа 95">
            <a:extLst>
              <a:ext uri="{FF2B5EF4-FFF2-40B4-BE49-F238E27FC236}">
                <a16:creationId xmlns:a16="http://schemas.microsoft.com/office/drawing/2014/main" id="{81A4B030-C34F-4A2F-B4DB-FC18DA6CA4B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643188"/>
            <a:ext cx="736600" cy="642937"/>
            <a:chOff x="1928794" y="2143116"/>
            <a:chExt cx="1571636" cy="1214446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ED76F94C-6C7B-4E5B-A692-34169EB8448D}"/>
                </a:ext>
              </a:extLst>
            </p:cNvPr>
            <p:cNvSpPr/>
            <p:nvPr/>
          </p:nvSpPr>
          <p:spPr>
            <a:xfrm>
              <a:off x="1928794" y="2143116"/>
              <a:ext cx="1571636" cy="8576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D703CD87-4CA1-4074-8787-051808D3F2D6}"/>
                </a:ext>
              </a:extLst>
            </p:cNvPr>
            <p:cNvSpPr/>
            <p:nvPr/>
          </p:nvSpPr>
          <p:spPr>
            <a:xfrm>
              <a:off x="2071054" y="3000725"/>
              <a:ext cx="430169" cy="35683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56080D80-CF29-4B5B-8E6E-3038EAC52FF0}"/>
                </a:ext>
              </a:extLst>
            </p:cNvPr>
            <p:cNvSpPr/>
            <p:nvPr/>
          </p:nvSpPr>
          <p:spPr>
            <a:xfrm>
              <a:off x="2785743" y="3000725"/>
              <a:ext cx="430167" cy="35683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1" name="Группа 95">
            <a:extLst>
              <a:ext uri="{FF2B5EF4-FFF2-40B4-BE49-F238E27FC236}">
                <a16:creationId xmlns:a16="http://schemas.microsoft.com/office/drawing/2014/main" id="{F6606E37-3E96-40B4-A024-DF3B4E53A494}"/>
              </a:ext>
            </a:extLst>
          </p:cNvPr>
          <p:cNvGrpSpPr/>
          <p:nvPr/>
        </p:nvGrpSpPr>
        <p:grpSpPr>
          <a:xfrm>
            <a:off x="2783751" y="2646357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6BDCBD6B-059E-4EB1-B7CD-98FC9F7E7503}"/>
                </a:ext>
              </a:extLst>
            </p:cNvPr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F2C2F42B-870F-43EB-9AB2-0A3DA8F47B94}"/>
                </a:ext>
              </a:extLst>
            </p:cNvPr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1BFB2FCB-6915-45CD-8686-583C3FFC3D5B}"/>
                </a:ext>
              </a:extLst>
            </p:cNvPr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2" name="Группа 95">
            <a:extLst>
              <a:ext uri="{FF2B5EF4-FFF2-40B4-BE49-F238E27FC236}">
                <a16:creationId xmlns:a16="http://schemas.microsoft.com/office/drawing/2014/main" id="{B8BA0279-65A6-4481-B48A-EF1912275BE4}"/>
              </a:ext>
            </a:extLst>
          </p:cNvPr>
          <p:cNvGrpSpPr/>
          <p:nvPr/>
        </p:nvGrpSpPr>
        <p:grpSpPr>
          <a:xfrm>
            <a:off x="363589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63D8CF03-2863-4923-B646-7635E83E2515}"/>
                </a:ext>
              </a:extLst>
            </p:cNvPr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8049CDE2-97BF-4207-BD26-27B5293E1E58}"/>
                </a:ext>
              </a:extLst>
            </p:cNvPr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4464DFF4-B1BC-40FF-AF85-C1B722162D01}"/>
                </a:ext>
              </a:extLst>
            </p:cNvPr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3" name="Группа 95">
            <a:extLst>
              <a:ext uri="{FF2B5EF4-FFF2-40B4-BE49-F238E27FC236}">
                <a16:creationId xmlns:a16="http://schemas.microsoft.com/office/drawing/2014/main" id="{3775F34C-0A18-4634-8F6B-7DCA4B32B701}"/>
              </a:ext>
            </a:extLst>
          </p:cNvPr>
          <p:cNvGrpSpPr/>
          <p:nvPr/>
        </p:nvGrpSpPr>
        <p:grpSpPr>
          <a:xfrm>
            <a:off x="5453029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06CB6308-E5F8-4075-A220-8C963F09E442}"/>
                </a:ext>
              </a:extLst>
            </p:cNvPr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6608FC7F-B4AA-4D27-8FA5-F7DF562B8A4A}"/>
                </a:ext>
              </a:extLst>
            </p:cNvPr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D9D86653-4B5A-4B96-8834-2D17369AD9A4}"/>
                </a:ext>
              </a:extLst>
            </p:cNvPr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4" name="Группа 95">
            <a:extLst>
              <a:ext uri="{FF2B5EF4-FFF2-40B4-BE49-F238E27FC236}">
                <a16:creationId xmlns:a16="http://schemas.microsoft.com/office/drawing/2014/main" id="{AA8FE8E8-0DE5-4A68-8F96-CB8A7ABBD77A}"/>
              </a:ext>
            </a:extLst>
          </p:cNvPr>
          <p:cNvGrpSpPr/>
          <p:nvPr/>
        </p:nvGrpSpPr>
        <p:grpSpPr>
          <a:xfrm>
            <a:off x="45553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9E793701-DBEB-4D00-B143-BD1B2877E259}"/>
                </a:ext>
              </a:extLst>
            </p:cNvPr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ACDFAF9C-A20D-4751-B86E-501C17449FE0}"/>
                </a:ext>
              </a:extLst>
            </p:cNvPr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85288E5-113A-4F0F-A25B-0B71F959ACBB}"/>
                </a:ext>
              </a:extLst>
            </p:cNvPr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9243" name="Picture 2">
            <a:extLst>
              <a:ext uri="{FF2B5EF4-FFF2-40B4-BE49-F238E27FC236}">
                <a16:creationId xmlns:a16="http://schemas.microsoft.com/office/drawing/2014/main" id="{869B76CD-A488-4BC0-BF7B-40700A20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44775"/>
            <a:ext cx="7493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Прямоугольник 151">
            <a:extLst>
              <a:ext uri="{FF2B5EF4-FFF2-40B4-BE49-F238E27FC236}">
                <a16:creationId xmlns:a16="http://schemas.microsoft.com/office/drawing/2014/main" id="{B30E63D3-CF6D-4D93-A192-DD257FF9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5734050"/>
            <a:ext cx="4159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6 </a:t>
            </a:r>
          </a:p>
        </p:txBody>
      </p:sp>
      <p:sp>
        <p:nvSpPr>
          <p:cNvPr id="9245" name="Прямоугольник 152">
            <a:extLst>
              <a:ext uri="{FF2B5EF4-FFF2-40B4-BE49-F238E27FC236}">
                <a16:creationId xmlns:a16="http://schemas.microsoft.com/office/drawing/2014/main" id="{A8BC9A0E-F7AA-4775-8D27-658C0415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5732463"/>
            <a:ext cx="412750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246" name="Прямоугольник 154">
            <a:extLst>
              <a:ext uri="{FF2B5EF4-FFF2-40B4-BE49-F238E27FC236}">
                <a16:creationId xmlns:a16="http://schemas.microsoft.com/office/drawing/2014/main" id="{37F4B07E-3334-4E39-B596-C9C2E325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732463"/>
            <a:ext cx="411162" cy="585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C209CA15-D812-464A-B18B-5AA80D03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54300"/>
            <a:ext cx="7493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565E921-BF94-4E52-A589-4303946BB964}"/>
              </a:ext>
            </a:extLst>
          </p:cNvPr>
          <p:cNvSpPr/>
          <p:nvPr/>
        </p:nvSpPr>
        <p:spPr>
          <a:xfrm>
            <a:off x="629706" y="560386"/>
            <a:ext cx="419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4733AD0-7B90-4BE0-81BE-99D6C78C29C3}"/>
              </a:ext>
            </a:extLst>
          </p:cNvPr>
          <p:cNvSpPr/>
          <p:nvPr/>
        </p:nvSpPr>
        <p:spPr>
          <a:xfrm>
            <a:off x="629706" y="1212607"/>
            <a:ext cx="303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Сколько стало?</a:t>
            </a:r>
          </a:p>
        </p:txBody>
      </p:sp>
      <p:pic>
        <p:nvPicPr>
          <p:cNvPr id="82" name="Picture 10">
            <a:extLst>
              <a:ext uri="{FF2B5EF4-FFF2-40B4-BE49-F238E27FC236}">
                <a16:creationId xmlns:a16="http://schemas.microsoft.com/office/drawing/2014/main" id="{CD2941F1-EE9B-490D-BD30-B86701B9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13" y="187760"/>
            <a:ext cx="2813824" cy="22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154">
            <a:extLst>
              <a:ext uri="{FF2B5EF4-FFF2-40B4-BE49-F238E27FC236}">
                <a16:creationId xmlns:a16="http://schemas.microsoft.com/office/drawing/2014/main" id="{8DA2C720-46B2-47D2-8128-283DB621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150" y="3263993"/>
            <a:ext cx="402251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0" name="Прямоугольник 154">
            <a:extLst>
              <a:ext uri="{FF2B5EF4-FFF2-40B4-BE49-F238E27FC236}">
                <a16:creationId xmlns:a16="http://schemas.microsoft.com/office/drawing/2014/main" id="{E97AD5D9-8A4B-446F-A4FC-72E76EB8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2" y="5733475"/>
            <a:ext cx="4122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4" name="Прямоугольник 154">
            <a:extLst>
              <a:ext uri="{FF2B5EF4-FFF2-40B4-BE49-F238E27FC236}">
                <a16:creationId xmlns:a16="http://schemas.microsoft.com/office/drawing/2014/main" id="{30EEB72A-DC1B-4CD1-9A2C-36D9752D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717" y="5713413"/>
            <a:ext cx="4122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63906 -0.207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103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3125 L 0.08021 0.03125 C 0.13628 0.03125 0.20521 -0.03773 0.20521 -0.09375 L 0.20521 -0.21875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4" grpId="0" animBg="1"/>
      <p:bldP spid="77" grpId="0" animBg="1"/>
      <p:bldP spid="61" grpId="0" animBg="1"/>
      <p:bldP spid="76" grpId="0"/>
      <p:bldP spid="78" grpId="0"/>
      <p:bldP spid="86" grpId="1" animBg="1"/>
      <p:bldP spid="86" grpId="2" animBg="1"/>
      <p:bldP spid="90" grpId="1" animBg="1"/>
      <p:bldP spid="94" grpId="0" animBg="1"/>
      <p:bldP spid="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84BFF95-1C65-477B-B116-7E02D21E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0335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45CDD9C-007A-4B69-8DCF-008B9A32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93788"/>
            <a:ext cx="20208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5F75B86-7A13-4D26-9760-DEF3C4B8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92200"/>
            <a:ext cx="199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168E421-B4F5-49E6-98C2-75F975AE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93788"/>
            <a:ext cx="20304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D1A54-623A-4F57-9E2A-EC465EC6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0187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2 + </a:t>
            </a:r>
            <a:r>
              <a:rPr lang="en-US" altLang="ru-RU" sz="2400">
                <a:solidFill>
                  <a:srgbClr val="002060"/>
                </a:solidFill>
              </a:rPr>
              <a:t>6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91A9B-9BF4-4077-AA62-C636EA9D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303463"/>
            <a:ext cx="165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1 + </a:t>
            </a:r>
            <a:r>
              <a:rPr lang="en-US" altLang="ru-RU" sz="2400">
                <a:solidFill>
                  <a:srgbClr val="002060"/>
                </a:solidFill>
              </a:rPr>
              <a:t>7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39DE2-FC7A-4CD0-9E38-817F3C13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2373313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3 + </a:t>
            </a:r>
            <a:r>
              <a:rPr lang="en-US" altLang="ru-RU" sz="2400">
                <a:solidFill>
                  <a:srgbClr val="002060"/>
                </a:solidFill>
              </a:rPr>
              <a:t>5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F4ED3-FD71-4760-B14E-058FFC65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32075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2060"/>
                </a:solidFill>
              </a:rPr>
              <a:t>7</a:t>
            </a:r>
            <a:r>
              <a:rPr lang="ru-RU" altLang="ru-RU" sz="2400">
                <a:solidFill>
                  <a:srgbClr val="002060"/>
                </a:solidFill>
              </a:rPr>
              <a:t> + </a:t>
            </a:r>
            <a:r>
              <a:rPr lang="en-US" altLang="ru-RU" sz="2400">
                <a:solidFill>
                  <a:srgbClr val="002060"/>
                </a:solidFill>
              </a:rPr>
              <a:t>1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D9D12-3C28-4564-9B79-9ABEE0D2F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630488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2060"/>
                </a:solidFill>
              </a:rPr>
              <a:t>6</a:t>
            </a:r>
            <a:r>
              <a:rPr lang="ru-RU" altLang="ru-RU" sz="2400">
                <a:solidFill>
                  <a:srgbClr val="002060"/>
                </a:solidFill>
              </a:rPr>
              <a:t> + </a:t>
            </a:r>
            <a:r>
              <a:rPr lang="en-US" altLang="ru-RU" sz="2400">
                <a:solidFill>
                  <a:srgbClr val="002060"/>
                </a:solidFill>
              </a:rPr>
              <a:t>2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08ACC-FE60-440A-B488-6E3EB351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2701925"/>
            <a:ext cx="140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2060"/>
                </a:solidFill>
              </a:rPr>
              <a:t>5</a:t>
            </a:r>
            <a:r>
              <a:rPr lang="ru-RU" altLang="ru-RU" sz="2400">
                <a:solidFill>
                  <a:srgbClr val="002060"/>
                </a:solidFill>
              </a:rPr>
              <a:t> + </a:t>
            </a:r>
            <a:r>
              <a:rPr lang="en-US" altLang="ru-RU" sz="2400">
                <a:solidFill>
                  <a:srgbClr val="002060"/>
                </a:solidFill>
              </a:rPr>
              <a:t>3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ED1CE-052A-416D-9B7F-1B2DB7CC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2400300"/>
            <a:ext cx="139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2060"/>
                </a:solidFill>
              </a:rPr>
              <a:t>4</a:t>
            </a:r>
            <a:r>
              <a:rPr lang="ru-RU" altLang="ru-RU" sz="2400">
                <a:solidFill>
                  <a:srgbClr val="002060"/>
                </a:solidFill>
              </a:rPr>
              <a:t> + </a:t>
            </a:r>
            <a:r>
              <a:rPr lang="en-US" altLang="ru-RU" sz="2400">
                <a:solidFill>
                  <a:srgbClr val="002060"/>
                </a:solidFill>
              </a:rPr>
              <a:t>4</a:t>
            </a:r>
            <a:r>
              <a:rPr lang="ru-RU" altLang="ru-RU" sz="2400">
                <a:solidFill>
                  <a:srgbClr val="002060"/>
                </a:solidFill>
              </a:rPr>
              <a:t> = </a:t>
            </a:r>
            <a:r>
              <a:rPr lang="en-US" altLang="ru-RU" sz="2400">
                <a:solidFill>
                  <a:srgbClr val="002060"/>
                </a:solidFill>
              </a:rPr>
              <a:t>8</a:t>
            </a:r>
            <a:endParaRPr lang="ru-RU" altLang="ru-RU" sz="2400">
              <a:solidFill>
                <a:srgbClr val="002060"/>
              </a:solidFill>
            </a:endParaRPr>
          </a:p>
        </p:txBody>
      </p:sp>
      <p:grpSp>
        <p:nvGrpSpPr>
          <p:cNvPr id="3" name="Группа 3">
            <a:extLst>
              <a:ext uri="{FF2B5EF4-FFF2-40B4-BE49-F238E27FC236}">
                <a16:creationId xmlns:a16="http://schemas.microsoft.com/office/drawing/2014/main" id="{6E15ECE7-7BAA-4880-BF97-15F8527CA872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428875"/>
            <a:ext cx="1392238" cy="995363"/>
            <a:chOff x="2339752" y="2428159"/>
            <a:chExt cx="1393230" cy="995645"/>
          </a:xfrm>
        </p:grpSpPr>
        <p:pic>
          <p:nvPicPr>
            <p:cNvPr id="10261" name="Picture 10">
              <a:extLst>
                <a:ext uri="{FF2B5EF4-FFF2-40B4-BE49-F238E27FC236}">
                  <a16:creationId xmlns:a16="http://schemas.microsoft.com/office/drawing/2014/main" id="{4886C364-5E68-4588-97F1-151D59C99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417" y="2428159"/>
              <a:ext cx="6699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TextBox 20">
              <a:extLst>
                <a:ext uri="{FF2B5EF4-FFF2-40B4-BE49-F238E27FC236}">
                  <a16:creationId xmlns:a16="http://schemas.microsoft.com/office/drawing/2014/main" id="{3CC6822C-BED8-4823-9640-48EA6AC8B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2962139"/>
              <a:ext cx="1393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rgbClr val="FF0000"/>
                  </a:solidFill>
                </a:rPr>
                <a:t>восемь</a:t>
              </a:r>
            </a:p>
          </p:txBody>
        </p:sp>
      </p:grpSp>
      <p:grpSp>
        <p:nvGrpSpPr>
          <p:cNvPr id="4" name="Группа 9">
            <a:extLst>
              <a:ext uri="{FF2B5EF4-FFF2-40B4-BE49-F238E27FC236}">
                <a16:creationId xmlns:a16="http://schemas.microsoft.com/office/drawing/2014/main" id="{690D19E0-ABF3-45EC-A14C-8D68BAC482E5}"/>
              </a:ext>
            </a:extLst>
          </p:cNvPr>
          <p:cNvGrpSpPr>
            <a:grpSpLocks/>
          </p:cNvGrpSpPr>
          <p:nvPr/>
        </p:nvGrpSpPr>
        <p:grpSpPr bwMode="auto">
          <a:xfrm>
            <a:off x="4770438" y="2444750"/>
            <a:ext cx="1392237" cy="981075"/>
            <a:chOff x="4770092" y="2445420"/>
            <a:chExt cx="1393230" cy="979861"/>
          </a:xfrm>
        </p:grpSpPr>
        <p:pic>
          <p:nvPicPr>
            <p:cNvPr id="10259" name="Picture 10">
              <a:extLst>
                <a:ext uri="{FF2B5EF4-FFF2-40B4-BE49-F238E27FC236}">
                  <a16:creationId xmlns:a16="http://schemas.microsoft.com/office/drawing/2014/main" id="{88BDF1F1-FE65-43EC-B96A-FA23F9857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092" y="2445420"/>
              <a:ext cx="6699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Box 21">
              <a:extLst>
                <a:ext uri="{FF2B5EF4-FFF2-40B4-BE49-F238E27FC236}">
                  <a16:creationId xmlns:a16="http://schemas.microsoft.com/office/drawing/2014/main" id="{71E0D698-4DA7-4456-B46A-D38393E6F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092" y="2963616"/>
              <a:ext cx="1393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rgbClr val="FF0000"/>
                  </a:solidFill>
                </a:rPr>
                <a:t>восемь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02A5D6-DF49-4509-842C-904897C74B02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2444750"/>
            <a:ext cx="1393825" cy="966788"/>
            <a:chOff x="7020272" y="2445420"/>
            <a:chExt cx="1393473" cy="965721"/>
          </a:xfrm>
        </p:grpSpPr>
        <p:pic>
          <p:nvPicPr>
            <p:cNvPr id="10257" name="Picture 10">
              <a:extLst>
                <a:ext uri="{FF2B5EF4-FFF2-40B4-BE49-F238E27FC236}">
                  <a16:creationId xmlns:a16="http://schemas.microsoft.com/office/drawing/2014/main" id="{91D26D0A-AA84-405F-A074-1E905E486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45420"/>
              <a:ext cx="6699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Box 22">
              <a:extLst>
                <a:ext uri="{FF2B5EF4-FFF2-40B4-BE49-F238E27FC236}">
                  <a16:creationId xmlns:a16="http://schemas.microsoft.com/office/drawing/2014/main" id="{DBD3B5F8-28F0-4CA1-A3E8-3264DF485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515" y="2949476"/>
              <a:ext cx="1393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rgbClr val="FF0000"/>
                  </a:solidFill>
                </a:rPr>
                <a:t>восемь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7C2531C-39A7-42EA-B558-9F7D11E01622}"/>
              </a:ext>
            </a:extLst>
          </p:cNvPr>
          <p:cNvSpPr txBox="1"/>
          <p:nvPr/>
        </p:nvSpPr>
        <p:spPr>
          <a:xfrm>
            <a:off x="444988" y="98679"/>
            <a:ext cx="825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      Назови число предметов на каждой карточке.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04922-331B-435F-8ECB-D052FFF4D4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63" y="3070964"/>
            <a:ext cx="3680619" cy="33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A831DE2-489C-434A-A3DA-EAD8150E51FE}"/>
              </a:ext>
            </a:extLst>
          </p:cNvPr>
          <p:cNvSpPr txBox="1"/>
          <p:nvPr/>
        </p:nvSpPr>
        <p:spPr>
          <a:xfrm>
            <a:off x="206320" y="5951832"/>
            <a:ext cx="847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pitchFamily="34" charset="0"/>
              </a:rPr>
              <a:t>!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 Число восемь записывают знаком - 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itchFamily="34" charset="0"/>
              </a:rPr>
              <a:t>цифрой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18" grpId="0"/>
      <p:bldP spid="19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08.fotocdn.net/s27/123/public_pin_m/183/2672211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2929"/>
            <a:ext cx="4848390" cy="68609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2636912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717032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58112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445224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weclipart.com/gimg/4847E579CF708B0A/sky-clipart-sky-border-clipar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im0-tub-ru.yandex.net/i?id=8312440bbdd355d553c19223766ae33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496944" cy="177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47368"/>
          <a:stretch/>
        </p:blipFill>
        <p:spPr bwMode="auto">
          <a:xfrm>
            <a:off x="-1" y="3429000"/>
            <a:ext cx="90033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628800"/>
            <a:ext cx="7200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2420888"/>
            <a:ext cx="7200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3016"/>
            <a:ext cx="68356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628800"/>
            <a:ext cx="7200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420888"/>
            <a:ext cx="7200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501008"/>
            <a:ext cx="7200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395536" y="1484784"/>
            <a:ext cx="100811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547664" y="2276872"/>
            <a:ext cx="100811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148064" y="1556792"/>
            <a:ext cx="100811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300192" y="2276872"/>
            <a:ext cx="100811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0" y="3284984"/>
            <a:ext cx="755576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6372200" y="3392996"/>
            <a:ext cx="936104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t.depositphotos.com/1777684/1328/v/950/depositphotos_13283209-stock-illustration-vector-illustration-of-summer-grass.jpg"/>
          <p:cNvPicPr>
            <a:picLocks noChangeAspect="1" noChangeArrowheads="1"/>
          </p:cNvPicPr>
          <p:nvPr/>
        </p:nvPicPr>
        <p:blipFill>
          <a:blip r:embed="rId2" cstate="print"/>
          <a:srcRect b="42284"/>
          <a:stretch>
            <a:fillRect/>
          </a:stretch>
        </p:blipFill>
        <p:spPr bwMode="auto">
          <a:xfrm>
            <a:off x="0" y="3700264"/>
            <a:ext cx="9144000" cy="41219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полянке летало 8 бабочек.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 бабочки улетело. Сколько бабочек осталось?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1988840"/>
            <a:ext cx="5328592" cy="576064"/>
            <a:chOff x="395536" y="1988840"/>
            <a:chExt cx="5328592" cy="5760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1988840"/>
              <a:ext cx="53285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004048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499992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923928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15616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195736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71800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347864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5148064" y="1844824"/>
            <a:ext cx="288032" cy="792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44008" y="1844824"/>
            <a:ext cx="288032" cy="792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67944" y="1844824"/>
            <a:ext cx="288032" cy="792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263691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8-3=5 (б.)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321297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Ответ: 5 бабочек осталось.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18A9B2D-82FB-4227-B4C0-2D4D952F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32" y="4106178"/>
            <a:ext cx="2923024" cy="1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136904" cy="200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http://itd2.mycdn.me/image?id=837383676809&amp;t=20&amp;plc=WEB&amp;tkn=*ynl6NF-jbXYm4NpoM3vgv2hHA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5038992" cy="422108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508104" y="2852936"/>
          <a:ext cx="3336032" cy="348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28">
                <a:tc>
                  <a:txBody>
                    <a:bodyPr/>
                    <a:lstStyle/>
                    <a:p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16216" y="378904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4408" y="378904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0312" y="378904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43711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443711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44408" y="450912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544522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03c15b7e346263738114f159ba1404d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90183" cy="6858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3491880" y="2996952"/>
            <a:ext cx="1512168" cy="1296144"/>
          </a:xfrm>
          <a:prstGeom prst="star7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8-4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5076056" y="548680"/>
            <a:ext cx="1512168" cy="1296144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1835696" y="2132856"/>
            <a:ext cx="1512168" cy="1296144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2+6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2780184" y="773088"/>
            <a:ext cx="1512168" cy="1296144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4+3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7236296" y="1556792"/>
            <a:ext cx="1512168" cy="1296144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4+5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5796136" y="2780928"/>
            <a:ext cx="1512168" cy="1296144"/>
          </a:xfrm>
          <a:prstGeom prst="star7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9-7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1124744"/>
            <a:ext cx="1008112" cy="14401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608962" flipH="1">
            <a:off x="3135004" y="2057701"/>
            <a:ext cx="2326439" cy="178500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059832" y="3068960"/>
            <a:ext cx="1008112" cy="14401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503822" flipV="1">
            <a:off x="4428119" y="2512394"/>
            <a:ext cx="2914404" cy="209077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695453">
            <a:off x="7042120" y="3057512"/>
            <a:ext cx="1008112" cy="14401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toshop-kopona.com/uploads/posts/2018-09/1538249845_31.jpg"/>
          <p:cNvPicPr>
            <a:picLocks noChangeAspect="1" noChangeArrowheads="1"/>
          </p:cNvPicPr>
          <p:nvPr/>
        </p:nvPicPr>
        <p:blipFill>
          <a:blip r:embed="rId2" cstate="print"/>
          <a:srcRect r="17570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3501008"/>
            <a:ext cx="1688519" cy="22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987824" y="4077072"/>
            <a:ext cx="1785950" cy="1931610"/>
            <a:chOff x="288" y="2688"/>
            <a:chExt cx="1110" cy="1454"/>
          </a:xfrm>
        </p:grpSpPr>
        <p:pic>
          <p:nvPicPr>
            <p:cNvPr id="7" name="Picture 8" descr="Korzina[2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688"/>
              <a:ext cx="1110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54" y="3377"/>
              <a:ext cx="624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0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67744" y="2996952"/>
            <a:ext cx="864096" cy="1224136"/>
            <a:chOff x="2267744" y="2996952"/>
            <a:chExt cx="864096" cy="1224136"/>
          </a:xfrm>
        </p:grpSpPr>
        <p:pic>
          <p:nvPicPr>
            <p:cNvPr id="15364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2996952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2267744" y="3789040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2+6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36096" y="5157192"/>
            <a:ext cx="864096" cy="1080120"/>
            <a:chOff x="5436096" y="5157192"/>
            <a:chExt cx="864096" cy="1080120"/>
          </a:xfrm>
        </p:grpSpPr>
        <p:pic>
          <p:nvPicPr>
            <p:cNvPr id="12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5157192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436096" y="580526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3+6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32040" y="4005064"/>
            <a:ext cx="864096" cy="1152128"/>
            <a:chOff x="4932040" y="4005064"/>
            <a:chExt cx="864096" cy="1152128"/>
          </a:xfrm>
        </p:grpSpPr>
        <p:pic>
          <p:nvPicPr>
            <p:cNvPr id="10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4005064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4932040" y="472514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3+4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444208" y="4365104"/>
            <a:ext cx="864096" cy="1152128"/>
            <a:chOff x="6300192" y="4365104"/>
            <a:chExt cx="864096" cy="1152128"/>
          </a:xfrm>
        </p:grpSpPr>
        <p:pic>
          <p:nvPicPr>
            <p:cNvPr id="13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4365104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6300192" y="508518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7+1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596336" y="4509120"/>
            <a:ext cx="864096" cy="1080120"/>
            <a:chOff x="7596336" y="4509120"/>
            <a:chExt cx="864096" cy="1080120"/>
          </a:xfrm>
        </p:grpSpPr>
        <p:pic>
          <p:nvPicPr>
            <p:cNvPr id="15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0352" y="4509120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596336" y="5157192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4+4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279904" y="5085184"/>
            <a:ext cx="864096" cy="1152128"/>
            <a:chOff x="8279904" y="5085184"/>
            <a:chExt cx="864096" cy="1152128"/>
          </a:xfrm>
        </p:grpSpPr>
        <p:pic>
          <p:nvPicPr>
            <p:cNvPr id="14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9922" y="5085184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8279904" y="580526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3+5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439922" y="3933056"/>
            <a:ext cx="884606" cy="1080120"/>
            <a:chOff x="8439922" y="3933056"/>
            <a:chExt cx="884606" cy="1080120"/>
          </a:xfrm>
        </p:grpSpPr>
        <p:pic>
          <p:nvPicPr>
            <p:cNvPr id="11" name="Picture 4" descr="https://upload.wikimedia.org/wikipedia/commons/thumb/3/37/%D0%93%D1%80%D0%B8%D0%B1%D0%BE%D0%BA_%D1%80%D0%B0%D1%81%D0%BA%D1%80%D0%B0%D1%81%D0%BA%D0%B0.png/440px-%D0%93%D1%80%D0%B8%D0%B1%D0%BE%D0%BA_%D1%80%D0%B0%D1%81%D0%BA%D1%80%D0%B0%D1%81%D0%BA%D0%B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9922" y="3933056"/>
              <a:ext cx="704078" cy="864096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8460432" y="4581128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5+4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1526 C 0.08264 0.034 0.10695 0.08326 0.12153 0.10546 C 0.13611 0.12766 0.14097 0.11448 0.14618 0.11795 " pathEditMode="relative" ptsTypes="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-0.20375 C -0.07708 -0.23959 -0.10208 -0.27544 -0.11458 -0.2907 C -0.12743 -0.3062 -0.11423 -0.29232 -0.1283 -0.29602 C -0.14271 -0.29995 -0.18559 -0.31129 -0.20069 -0.31429 C -0.21597 -0.31753 -0.20764 -0.31984 -0.22031 -0.31429 C -0.23264 -0.30874 -0.25746 -0.28932 -0.27587 -0.27983 C -0.29427 -0.27035 -0.30607 -0.27405 -0.33003 -0.25809 C -0.35399 -0.24214 -0.40729 -0.1938 -0.42031 -0.18339 C -0.43316 -0.17299 -0.42066 -0.18455 -0.40781 -0.19611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16628 C -0.04931 -0.25763 -0.07448 -0.34898 -0.0934 -0.3876 C -0.11233 -0.42622 -0.10347 -0.40888 -0.13802 -0.39801 C -0.17257 -0.38714 -0.27274 -0.33788 -0.30122 -0.32215 C -0.32969 -0.30643 -0.31927 -0.30504 -0.30885 -0.3036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12165 C -0.07101 -0.30527 -0.10608 -0.4889 -0.17275 -0.58071 C -0.23941 -0.67253 -0.38038 -0.67391 -0.43594 -0.67299 C -0.4915 -0.67206 -0.49045 -0.5976 -0.5066 -0.5747 C -0.52275 -0.5518 -0.52865 -0.5414 -0.53281 -0.53585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41.radikal.ru/i091/1603/55/3bae2a9a1a6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1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Числа и цифры</a:t>
            </a:r>
            <a:br>
              <a:rPr lang="ru-RU" sz="5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ru-RU" sz="5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7,8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EDD074-BAF2-4A7C-BB39-A6212A1C960B}"/>
              </a:ext>
            </a:extLst>
          </p:cNvPr>
          <p:cNvSpPr/>
          <p:nvPr/>
        </p:nvSpPr>
        <p:spPr>
          <a:xfrm>
            <a:off x="1115616" y="548680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Молодцы, ребята!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Вы были очень внимательны и выполнили все задания правильно. Вы помогли царице Математике навести порядок в математическом царстве.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79AC44-75ED-49BD-84DA-D5D98CBFB8A1}"/>
              </a:ext>
            </a:extLst>
          </p:cNvPr>
          <p:cNvSpPr/>
          <p:nvPr/>
        </p:nvSpPr>
        <p:spPr>
          <a:xfrm>
            <a:off x="948697" y="5268148"/>
            <a:ext cx="7649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  <a:hlinkClick r:id="rId2"/>
              </a:rPr>
              <a:t>https://vk.com/video-189103103_456239021</a:t>
            </a:r>
            <a:endParaRPr lang="ru-RU" sz="2400" b="1" dirty="0">
              <a:latin typeface="Bookman Old Style" panose="02050604050505020204" pitchFamily="18" charset="0"/>
            </a:endParaRPr>
          </a:p>
          <a:p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898CF-0D43-40F9-8E64-8573000A6144}"/>
              </a:ext>
            </a:extLst>
          </p:cNvPr>
          <p:cNvSpPr txBox="1"/>
          <p:nvPr/>
        </p:nvSpPr>
        <p:spPr>
          <a:xfrm>
            <a:off x="994417" y="4725144"/>
            <a:ext cx="745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Зайдите по ссылке и посмотрите мультфильм.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D1EE0FA6-F073-4739-A446-FFAC057D1365}"/>
              </a:ext>
            </a:extLst>
          </p:cNvPr>
          <p:cNvSpPr txBox="1">
            <a:spLocks/>
          </p:cNvSpPr>
          <p:nvPr/>
        </p:nvSpPr>
        <p:spPr>
          <a:xfrm>
            <a:off x="390364" y="476672"/>
            <a:ext cx="8363272" cy="4783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8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Сегодня на занятие нам почтовый голубь прислал письмо. Давайте скорее его откроем и прочитаем.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«Здравствуйте, ребята! Пишет Вам царица Математика. В моей математической стране прошёл сильный ураган. Он разбросал цифры, разрушил дома, повалил деревья в лесу. Жители моей страны очень напуганы. Нам очень нужна ваша помощь. Ребята, помогите нам.»</a:t>
            </a:r>
          </a:p>
          <a:p>
            <a:pPr>
              <a:lnSpc>
                <a:spcPct val="120000"/>
              </a:lnSpc>
            </a:pP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D20A4EC-C160-4AA9-9624-69FDE2FB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16" y="4124712"/>
            <a:ext cx="2733288" cy="2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3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E7ACAC-26D7-4784-AA58-4422D0208B81}"/>
              </a:ext>
            </a:extLst>
          </p:cNvPr>
          <p:cNvSpPr/>
          <p:nvPr/>
        </p:nvSpPr>
        <p:spPr>
          <a:xfrm>
            <a:off x="899592" y="76470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Ребята, поможем царице Математике навести порядок в её математическом царстве?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Тогда мы отправляемся в путешествие к царице Математике.</a:t>
            </a:r>
          </a:p>
          <a:p>
            <a:pPr algn="just"/>
            <a:r>
              <a:rPr lang="ru-RU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 </a:t>
            </a:r>
            <a:endParaRPr lang="ru-RU" sz="4000" b="1" i="0" dirty="0"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v-oboi.by/img/gallery/3/thumbs/thumb_l_5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"/>
            <a:ext cx="91440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Расставь числа в порядке возрастания.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1196752"/>
            <a:ext cx="648072" cy="72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3628" y="4932785"/>
            <a:ext cx="8064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Какое число лишнее?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klv-oboi.by/img/gallery/3/thumbs/thumb_l_5031.jpg">
            <a:extLst>
              <a:ext uri="{FF2B5EF4-FFF2-40B4-BE49-F238E27FC236}">
                <a16:creationId xmlns:a16="http://schemas.microsoft.com/office/drawing/2014/main" id="{2BAA4F7A-1A48-4DF1-84C4-8EB63220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"/>
            <a:ext cx="91440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Расставь числа в порядке убывания.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1196752"/>
            <a:ext cx="648072" cy="72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7312" y="5127828"/>
            <a:ext cx="8064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Какое число лишнее?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7613177" y="3269577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7613177" y="3242472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</a:p>
        </p:txBody>
      </p:sp>
      <p:grpSp>
        <p:nvGrpSpPr>
          <p:cNvPr id="102" name="Группа 138"/>
          <p:cNvGrpSpPr/>
          <p:nvPr/>
        </p:nvGrpSpPr>
        <p:grpSpPr>
          <a:xfrm>
            <a:off x="7045540" y="2786058"/>
            <a:ext cx="455418" cy="143670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38"/>
          <p:cNvGrpSpPr/>
          <p:nvPr/>
        </p:nvGrpSpPr>
        <p:grpSpPr>
          <a:xfrm>
            <a:off x="4857752" y="2786058"/>
            <a:ext cx="455418" cy="143670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38"/>
          <p:cNvGrpSpPr/>
          <p:nvPr/>
        </p:nvGrpSpPr>
        <p:grpSpPr>
          <a:xfrm>
            <a:off x="3786182" y="2786058"/>
            <a:ext cx="455418" cy="143670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36"/>
          <p:cNvGrpSpPr/>
          <p:nvPr/>
        </p:nvGrpSpPr>
        <p:grpSpPr>
          <a:xfrm>
            <a:off x="2714612" y="2786058"/>
            <a:ext cx="455418" cy="143670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38"/>
          <p:cNvGrpSpPr/>
          <p:nvPr/>
        </p:nvGrpSpPr>
        <p:grpSpPr>
          <a:xfrm>
            <a:off x="5929322" y="2785264"/>
            <a:ext cx="455418" cy="143670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500034" y="28707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   Помоги Незнайке ответить на вопросы.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14282" y="428625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6 + 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9544" y="1014413"/>
            <a:ext cx="3037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Сколько стало?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0421"/>
            <a:ext cx="3905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56700" y="5724545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52845" y="1383305"/>
            <a:ext cx="0" cy="906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812977" y="4274435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8873" y="5721651"/>
            <a:ext cx="39193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</a:p>
        </p:txBody>
      </p:sp>
      <p:grpSp>
        <p:nvGrpSpPr>
          <p:cNvPr id="70" name="Группа 105"/>
          <p:cNvGrpSpPr/>
          <p:nvPr/>
        </p:nvGrpSpPr>
        <p:grpSpPr>
          <a:xfrm>
            <a:off x="214282" y="2214554"/>
            <a:ext cx="2143140" cy="1071570"/>
            <a:chOff x="428596" y="2428868"/>
            <a:chExt cx="2286016" cy="1214446"/>
          </a:xfrm>
        </p:grpSpPr>
        <p:grpSp>
          <p:nvGrpSpPr>
            <p:cNvPr id="71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95"/>
          <p:cNvGrpSpPr/>
          <p:nvPr/>
        </p:nvGrpSpPr>
        <p:grpSpPr>
          <a:xfrm>
            <a:off x="2071670" y="2643182"/>
            <a:ext cx="736704" cy="642942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95"/>
          <p:cNvGrpSpPr/>
          <p:nvPr/>
        </p:nvGrpSpPr>
        <p:grpSpPr>
          <a:xfrm>
            <a:off x="314324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95"/>
          <p:cNvGrpSpPr/>
          <p:nvPr/>
        </p:nvGrpSpPr>
        <p:grpSpPr>
          <a:xfrm>
            <a:off x="421481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633562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528638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64472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3956037" y="573341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295612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47160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" name="AutoShape 4" descr="Picture background">
            <a:extLst>
              <a:ext uri="{FF2B5EF4-FFF2-40B4-BE49-F238E27FC236}">
                <a16:creationId xmlns:a16="http://schemas.microsoft.com/office/drawing/2014/main" id="{358B95E8-F2DD-41D8-9ED4-BACC8F07B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17046D7-5922-4DC4-BF49-E89267C2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65" y="4570979"/>
            <a:ext cx="2813824" cy="22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8107 -0.35625 " pathEditMode="relative" rAng="0" ptsTypes="AA">
                                      <p:cBhvr>
                                        <p:cTn id="11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047 L -0.31562 0.362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-0.01204 L 0.62534 -0.22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24948 -0.215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1" grpId="0" animBg="1"/>
      <p:bldP spid="151" grpId="1" animBg="1"/>
      <p:bldP spid="145" grpId="0"/>
      <p:bldP spid="9" grpId="0"/>
      <p:bldP spid="10" grpId="0"/>
      <p:bldP spid="69" grpId="0" animBg="1"/>
      <p:bldP spid="77" grpId="0" animBg="1"/>
      <p:bldP spid="61" grpId="0" animBg="1"/>
      <p:bldP spid="155" grpId="0" animBg="1"/>
      <p:bldP spid="1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3" y="792250"/>
            <a:ext cx="2773301" cy="18115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90" y="792250"/>
            <a:ext cx="3073129" cy="17724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24" y="792250"/>
            <a:ext cx="2406596" cy="18213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22432" y="25318"/>
            <a:ext cx="825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      Назови число предметов на каждой карточке.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9632" y="2520442"/>
            <a:ext cx="12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5976" y="2520442"/>
            <a:ext cx="11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53378" y="2533297"/>
            <a:ext cx="11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83968" y="280847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4867" y="2849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 = 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6296" y="285086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 7</a:t>
            </a: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" y="263314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45" y="259449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1925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535819" y="3377209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32-конечная звезда 50"/>
          <p:cNvSpPr/>
          <p:nvPr/>
        </p:nvSpPr>
        <p:spPr>
          <a:xfrm>
            <a:off x="4760403" y="362356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4873314" y="3377209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35819" y="4718518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 rot="21264450">
            <a:off x="4876818" y="3377210"/>
            <a:ext cx="1341001" cy="278198"/>
          </a:xfrm>
          <a:custGeom>
            <a:avLst/>
            <a:gdLst>
              <a:gd name="connsiteX0" fmla="*/ 0 w 1512277"/>
              <a:gd name="connsiteY0" fmla="*/ 281398 h 299397"/>
              <a:gd name="connsiteX1" fmla="*/ 545123 w 1512277"/>
              <a:gd name="connsiteY1" fmla="*/ 44 h 299397"/>
              <a:gd name="connsiteX2" fmla="*/ 879230 w 1512277"/>
              <a:gd name="connsiteY2" fmla="*/ 298982 h 299397"/>
              <a:gd name="connsiteX3" fmla="*/ 1512277 w 1512277"/>
              <a:gd name="connsiteY3" fmla="*/ 70382 h 299397"/>
              <a:gd name="connsiteX4" fmla="*/ 1512277 w 1512277"/>
              <a:gd name="connsiteY4" fmla="*/ 70382 h 299397"/>
              <a:gd name="connsiteX5" fmla="*/ 1512277 w 1512277"/>
              <a:gd name="connsiteY5" fmla="*/ 70382 h 2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277" h="299397">
                <a:moveTo>
                  <a:pt x="0" y="281398"/>
                </a:moveTo>
                <a:cubicBezTo>
                  <a:pt x="199292" y="139255"/>
                  <a:pt x="398585" y="-2887"/>
                  <a:pt x="545123" y="44"/>
                </a:cubicBezTo>
                <a:cubicBezTo>
                  <a:pt x="691661" y="2975"/>
                  <a:pt x="718038" y="287259"/>
                  <a:pt x="879230" y="298982"/>
                </a:cubicBezTo>
                <a:cubicBezTo>
                  <a:pt x="1040422" y="310705"/>
                  <a:pt x="1512277" y="70382"/>
                  <a:pt x="1512277" y="70382"/>
                </a:cubicBezTo>
                <a:lnTo>
                  <a:pt x="1512277" y="70382"/>
                </a:lnTo>
                <a:lnTo>
                  <a:pt x="1512277" y="70382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6" idx="3"/>
          </p:cNvCxnSpPr>
          <p:nvPr/>
        </p:nvCxnSpPr>
        <p:spPr>
          <a:xfrm flipH="1">
            <a:off x="4859236" y="3377618"/>
            <a:ext cx="1348209" cy="26822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92003" y="4718518"/>
            <a:ext cx="7262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32-конечная звезда 65"/>
          <p:cNvSpPr/>
          <p:nvPr/>
        </p:nvSpPr>
        <p:spPr>
          <a:xfrm>
            <a:off x="5059248" y="463165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06320" y="5951832"/>
            <a:ext cx="847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pitchFamily="34" charset="0"/>
              </a:rPr>
              <a:t>!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 Число семь записывают знаком - 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itchFamily="34" charset="0"/>
              </a:rPr>
              <a:t>цифрой 7.</a:t>
            </a:r>
          </a:p>
        </p:txBody>
      </p:sp>
    </p:spTree>
    <p:extLst>
      <p:ext uri="{BB962C8B-B14F-4D97-AF65-F5344CB8AC3E}">
        <p14:creationId xmlns:p14="http://schemas.microsoft.com/office/powerpoint/2010/main" val="18078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4" grpId="0"/>
      <p:bldP spid="45" grpId="0"/>
      <p:bldP spid="46" grpId="0"/>
      <p:bldP spid="50" grpId="0" animBg="1"/>
      <p:bldP spid="51" grpId="0" animBg="1"/>
      <p:bldP spid="51" grpId="1" animBg="1"/>
      <p:bldP spid="26" grpId="0" animBg="1"/>
      <p:bldP spid="66" grpId="0" animBg="1"/>
      <p:bldP spid="66" grpId="1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5" name="Прямоугольник 20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4" name="Прямоугольник 22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2" name="Прямоугольник 23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33" name="Прямоугольник 23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39" name="Прямоугольник 23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0" name="Прямоугольник 23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1" name="Прямоугольник 24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363974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6571593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79970" y="298742"/>
            <a:ext cx="90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itchFamily="34" charset="0"/>
              </a:rPr>
              <a:t>Помоги Незнайке записать к рисункам числовые равенства.</a:t>
            </a:r>
          </a:p>
        </p:txBody>
      </p:sp>
      <p:pic>
        <p:nvPicPr>
          <p:cNvPr id="267" name="Picture 10">
            <a:extLst>
              <a:ext uri="{FF2B5EF4-FFF2-40B4-BE49-F238E27FC236}">
                <a16:creationId xmlns:a16="http://schemas.microsoft.com/office/drawing/2014/main" id="{944108EC-A118-4A83-AD55-B738B023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01" y="4683611"/>
            <a:ext cx="2813824" cy="22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9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853</Words>
  <Application>Microsoft Office PowerPoint</Application>
  <PresentationFormat>Экран (4:3)</PresentationFormat>
  <Paragraphs>506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 Числа и цифры 7,8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 в пределах 10. Состав чисел 7,8</dc:title>
  <dc:creator>дом</dc:creator>
  <cp:lastModifiedBy>Пользователь</cp:lastModifiedBy>
  <cp:revision>6</cp:revision>
  <dcterms:created xsi:type="dcterms:W3CDTF">2018-12-22T10:48:17Z</dcterms:created>
  <dcterms:modified xsi:type="dcterms:W3CDTF">2025-02-20T16:20:00Z</dcterms:modified>
</cp:coreProperties>
</file>