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  <p:sldMasterId id="2147483739" r:id="rId7"/>
    <p:sldMasterId id="2147483765" r:id="rId8"/>
  </p:sldMasterIdLst>
  <p:notesMasterIdLst>
    <p:notesMasterId r:id="rId31"/>
  </p:notesMasterIdLst>
  <p:sldIdLst>
    <p:sldId id="284" r:id="rId9"/>
    <p:sldId id="283" r:id="rId10"/>
    <p:sldId id="256" r:id="rId11"/>
    <p:sldId id="257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754AB6-1B55-40E1-815B-E5971EAA68B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" y="370957"/>
            <a:ext cx="8229240" cy="3323987"/>
          </a:xfrm>
        </p:spPr>
        <p:txBody>
          <a:bodyPr/>
          <a:lstStyle/>
          <a:p>
            <a:pPr algn="ctr"/>
            <a:r>
              <a:rPr lang="ru-RU" sz="2400" b="1" i="1" dirty="0" smtClean="0"/>
              <a:t>Государственное бюджетное общеобразовательное учреждение «Школа № 82 городского округа Донецк»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Школа будущих первоклассников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Занятие 1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8873" y="3861144"/>
            <a:ext cx="8229240" cy="77559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Тема «Вводное занятие по подготовке к школе»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4760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2"/>
          <p:cNvPicPr/>
          <p:nvPr/>
        </p:nvPicPr>
        <p:blipFill>
          <a:blip r:embed="rId2"/>
          <a:srcRect t="5241" b="16195"/>
          <a:stretch/>
        </p:blipFill>
        <p:spPr>
          <a:xfrm>
            <a:off x="539640" y="0"/>
            <a:ext cx="7560000" cy="6857280"/>
          </a:xfrm>
          <a:prstGeom prst="rect">
            <a:avLst/>
          </a:prstGeom>
          <a:ln>
            <a:noFill/>
          </a:ln>
        </p:spPr>
      </p:pic>
      <p:sp>
        <p:nvSpPr>
          <p:cNvPr id="447" name="CustomShape 1"/>
          <p:cNvSpPr/>
          <p:nvPr/>
        </p:nvSpPr>
        <p:spPr>
          <a:xfrm>
            <a:off x="1643040" y="1221840"/>
            <a:ext cx="5040000" cy="155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Ответить хочешь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Не шуми!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А только руку подними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48" name="Picture 2"/>
          <p:cNvPicPr/>
          <p:nvPr/>
        </p:nvPicPr>
        <p:blipFill>
          <a:blip r:embed="rId3"/>
          <a:stretch/>
        </p:blipFill>
        <p:spPr>
          <a:xfrm>
            <a:off x="4857840" y="2786040"/>
            <a:ext cx="4285440" cy="42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Picture 2"/>
          <p:cNvPicPr/>
          <p:nvPr/>
        </p:nvPicPr>
        <p:blipFill>
          <a:blip r:embed="rId2"/>
          <a:srcRect t="5241" b="16195"/>
          <a:stretch/>
        </p:blipFill>
        <p:spPr>
          <a:xfrm>
            <a:off x="755640" y="0"/>
            <a:ext cx="7560000" cy="6857280"/>
          </a:xfrm>
          <a:prstGeom prst="rect">
            <a:avLst/>
          </a:prstGeom>
          <a:ln>
            <a:noFill/>
          </a:ln>
        </p:spPr>
      </p:pic>
      <p:sp>
        <p:nvSpPr>
          <p:cNvPr id="450" name="CustomShape 1"/>
          <p:cNvSpPr/>
          <p:nvPr/>
        </p:nvSpPr>
        <p:spPr>
          <a:xfrm>
            <a:off x="1619640" y="2071080"/>
            <a:ext cx="5256000" cy="204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На уроке ждут ответ.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Кто-то знает, кто-то нет.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Отвечает только тот,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Кого учитель назовет</a:t>
            </a:r>
            <a:r>
              <a:rPr lang="ru-RU" sz="1400" b="1" strike="noStrike" spc="-1">
                <a:solidFill>
                  <a:srgbClr val="0000FF"/>
                </a:solidFill>
                <a:latin typeface="Arial"/>
                <a:ea typeface="Calibri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2"/>
          <p:cNvPicPr/>
          <p:nvPr/>
        </p:nvPicPr>
        <p:blipFill>
          <a:blip r:embed="rId2"/>
          <a:srcRect t="5241" b="16195"/>
          <a:stretch/>
        </p:blipFill>
        <p:spPr>
          <a:xfrm>
            <a:off x="755640" y="0"/>
            <a:ext cx="7560000" cy="6857280"/>
          </a:xfrm>
          <a:prstGeom prst="rect">
            <a:avLst/>
          </a:prstGeom>
          <a:ln>
            <a:noFill/>
          </a:ln>
        </p:spPr>
      </p:pic>
      <p:pic>
        <p:nvPicPr>
          <p:cNvPr id="452" name="Picture 2"/>
          <p:cNvPicPr/>
          <p:nvPr/>
        </p:nvPicPr>
        <p:blipFill>
          <a:blip r:embed="rId3"/>
          <a:srcRect b="6315"/>
          <a:stretch/>
        </p:blipFill>
        <p:spPr>
          <a:xfrm>
            <a:off x="100080" y="559800"/>
            <a:ext cx="4147920" cy="620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Picture 5"/>
          <p:cNvPicPr/>
          <p:nvPr/>
        </p:nvPicPr>
        <p:blipFill>
          <a:blip r:embed="rId2"/>
          <a:stretch/>
        </p:blipFill>
        <p:spPr>
          <a:xfrm>
            <a:off x="0" y="784080"/>
            <a:ext cx="9143280" cy="6073200"/>
          </a:xfrm>
          <a:prstGeom prst="rect">
            <a:avLst/>
          </a:prstGeom>
          <a:ln>
            <a:noFill/>
          </a:ln>
        </p:spPr>
      </p:pic>
      <p:pic>
        <p:nvPicPr>
          <p:cNvPr id="454" name="Рисунок 2"/>
          <p:cNvPicPr/>
          <p:nvPr/>
        </p:nvPicPr>
        <p:blipFill>
          <a:blip r:embed="rId3"/>
          <a:srcRect t="18179" b="14732"/>
          <a:stretch/>
        </p:blipFill>
        <p:spPr>
          <a:xfrm>
            <a:off x="423900" y="571320"/>
            <a:ext cx="4571280" cy="442836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3071880" y="571320"/>
            <a:ext cx="428040" cy="428040"/>
          </a:xfrm>
          <a:prstGeom prst="ellipse">
            <a:avLst/>
          </a:prstGeom>
          <a:solidFill>
            <a:srgbClr val="FFFFFF"/>
          </a:solidFill>
          <a:ln w="9360" cap="rnd">
            <a:solidFill>
              <a:srgbClr val="00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2"/>
          <p:cNvSpPr/>
          <p:nvPr/>
        </p:nvSpPr>
        <p:spPr>
          <a:xfrm>
            <a:off x="2428920" y="642960"/>
            <a:ext cx="356400" cy="356400"/>
          </a:xfrm>
          <a:prstGeom prst="ellipse">
            <a:avLst/>
          </a:prstGeom>
          <a:solidFill>
            <a:srgbClr val="FFFFFF"/>
          </a:solidFill>
          <a:ln w="9360" cap="rnd">
            <a:solidFill>
              <a:srgbClr val="00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1857240" y="785880"/>
            <a:ext cx="285120" cy="285120"/>
          </a:xfrm>
          <a:prstGeom prst="ellipse">
            <a:avLst/>
          </a:prstGeom>
          <a:solidFill>
            <a:srgbClr val="FFFFFF"/>
          </a:solidFill>
          <a:ln w="9360" cap="rnd">
            <a:solidFill>
              <a:srgbClr val="00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8" name="Picture 2"/>
          <p:cNvPicPr/>
          <p:nvPr/>
        </p:nvPicPr>
        <p:blipFill>
          <a:blip r:embed="rId4"/>
          <a:stretch/>
        </p:blipFill>
        <p:spPr>
          <a:xfrm rot="634800">
            <a:off x="4220640" y="3056040"/>
            <a:ext cx="1549080" cy="17672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45397" y="166255"/>
            <a:ext cx="315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Обведи рисунок.</a:t>
            </a: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5"/>
          <p:cNvPicPr/>
          <p:nvPr/>
        </p:nvPicPr>
        <p:blipFill>
          <a:blip r:embed="rId2"/>
          <a:stretch/>
        </p:blipFill>
        <p:spPr>
          <a:xfrm>
            <a:off x="0" y="784080"/>
            <a:ext cx="9143280" cy="6073200"/>
          </a:xfrm>
          <a:prstGeom prst="rect">
            <a:avLst/>
          </a:prstGeom>
          <a:ln>
            <a:noFill/>
          </a:ln>
        </p:spPr>
      </p:pic>
      <p:pic>
        <p:nvPicPr>
          <p:cNvPr id="460" name="Рисунок 7"/>
          <p:cNvPicPr/>
          <p:nvPr/>
        </p:nvPicPr>
        <p:blipFill>
          <a:blip r:embed="rId3"/>
          <a:srcRect r="8451"/>
          <a:stretch/>
        </p:blipFill>
        <p:spPr>
          <a:xfrm>
            <a:off x="290215" y="1086305"/>
            <a:ext cx="5571360" cy="3928320"/>
          </a:xfrm>
          <a:prstGeom prst="rect">
            <a:avLst/>
          </a:prstGeom>
          <a:ln w="9360">
            <a:noFill/>
          </a:ln>
        </p:spPr>
      </p:pic>
      <p:pic>
        <p:nvPicPr>
          <p:cNvPr id="461" name="Picture 2"/>
          <p:cNvPicPr/>
          <p:nvPr/>
        </p:nvPicPr>
        <p:blipFill>
          <a:blip r:embed="rId4"/>
          <a:stretch/>
        </p:blipFill>
        <p:spPr>
          <a:xfrm rot="634800">
            <a:off x="6077880" y="-86400"/>
            <a:ext cx="1549080" cy="176724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54052" y="242695"/>
            <a:ext cx="315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Обведи рисунок.</a:t>
            </a: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5652000" y="4437000"/>
            <a:ext cx="3491280" cy="2223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DejaVu Sans"/>
              </a:rPr>
              <a:t>Что изображено в правом верхнем, в левом верхнем, в нижнем левом углах.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5652000" y="210600"/>
            <a:ext cx="3491280" cy="435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DejaVu Sans"/>
              </a:rPr>
              <a:t>Какое время года показано? Перечисли всё, что изображёно на картинке.  Старайся давать полный ответ. Что делает девочка?  В какой руке она держит зонтик?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086"/>
            <a:ext cx="5503847" cy="3095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icture 4"/>
          <p:cNvPicPr/>
          <p:nvPr/>
        </p:nvPicPr>
        <p:blipFill>
          <a:blip r:embed="rId2"/>
          <a:srcRect l="2087" t="8420" r="4183" b="9085"/>
          <a:stretch/>
        </p:blipFill>
        <p:spPr>
          <a:xfrm>
            <a:off x="539640" y="1268280"/>
            <a:ext cx="8066880" cy="5039640"/>
          </a:xfrm>
          <a:prstGeom prst="rect">
            <a:avLst/>
          </a:prstGeom>
          <a:ln w="9360">
            <a:noFill/>
          </a:ln>
        </p:spPr>
      </p:pic>
      <p:sp>
        <p:nvSpPr>
          <p:cNvPr id="470" name="CustomShape 1"/>
          <p:cNvSpPr/>
          <p:nvPr/>
        </p:nvSpPr>
        <p:spPr>
          <a:xfrm>
            <a:off x="2862360" y="404640"/>
            <a:ext cx="371196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3333CC"/>
                </a:solidFill>
                <a:latin typeface="Times New Roman"/>
                <a:ea typeface="DejaVu Sans"/>
              </a:rPr>
              <a:t>Найди отличия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1908000" y="3429000"/>
            <a:ext cx="591480" cy="302400"/>
          </a:xfrm>
          <a:custGeom>
            <a:avLst/>
            <a:gdLst/>
            <a:ahLst/>
            <a:cxnLst/>
            <a:rect l="l" t="t" r="r" b="b"/>
            <a:pathLst>
              <a:path w="592343" h="302565">
                <a:moveTo>
                  <a:pt x="111399" y="63450"/>
                </a:moveTo>
                <a:lnTo>
                  <a:pt x="111399" y="63450"/>
                </a:lnTo>
                <a:cubicBezTo>
                  <a:pt x="154942" y="67408"/>
                  <a:pt x="198305" y="75325"/>
                  <a:pt x="242027" y="75325"/>
                </a:cubicBezTo>
                <a:cubicBezTo>
                  <a:pt x="270688" y="75325"/>
                  <a:pt x="308917" y="60946"/>
                  <a:pt x="337030" y="51575"/>
                </a:cubicBezTo>
                <a:cubicBezTo>
                  <a:pt x="340988" y="35741"/>
                  <a:pt x="333071" y="8032"/>
                  <a:pt x="348905" y="4073"/>
                </a:cubicBezTo>
                <a:cubicBezTo>
                  <a:pt x="365198" y="0"/>
                  <a:pt x="370865" y="29937"/>
                  <a:pt x="384531" y="39699"/>
                </a:cubicBezTo>
                <a:cubicBezTo>
                  <a:pt x="410213" y="58043"/>
                  <a:pt x="438583" y="65634"/>
                  <a:pt x="467658" y="75325"/>
                </a:cubicBezTo>
                <a:cubicBezTo>
                  <a:pt x="483492" y="71367"/>
                  <a:pt x="501580" y="72503"/>
                  <a:pt x="515160" y="63450"/>
                </a:cubicBezTo>
                <a:cubicBezTo>
                  <a:pt x="571433" y="25935"/>
                  <a:pt x="502935" y="15833"/>
                  <a:pt x="574536" y="39699"/>
                </a:cubicBezTo>
                <a:cubicBezTo>
                  <a:pt x="592343" y="93116"/>
                  <a:pt x="591740" y="60063"/>
                  <a:pt x="562661" y="110951"/>
                </a:cubicBezTo>
                <a:cubicBezTo>
                  <a:pt x="553878" y="126321"/>
                  <a:pt x="549200" y="144048"/>
                  <a:pt x="538910" y="158453"/>
                </a:cubicBezTo>
                <a:cubicBezTo>
                  <a:pt x="516016" y="190505"/>
                  <a:pt x="477756" y="212781"/>
                  <a:pt x="443908" y="229705"/>
                </a:cubicBezTo>
                <a:cubicBezTo>
                  <a:pt x="426872" y="238223"/>
                  <a:pt x="375999" y="249650"/>
                  <a:pt x="360780" y="253455"/>
                </a:cubicBezTo>
                <a:cubicBezTo>
                  <a:pt x="157797" y="244229"/>
                  <a:pt x="146707" y="302565"/>
                  <a:pt x="63897" y="205954"/>
                </a:cubicBezTo>
                <a:cubicBezTo>
                  <a:pt x="51016" y="190927"/>
                  <a:pt x="40146" y="174287"/>
                  <a:pt x="28271" y="158453"/>
                </a:cubicBezTo>
                <a:cubicBezTo>
                  <a:pt x="16138" y="97786"/>
                  <a:pt x="0" y="75403"/>
                  <a:pt x="52022" y="15949"/>
                </a:cubicBezTo>
                <a:cubicBezTo>
                  <a:pt x="62769" y="3666"/>
                  <a:pt x="83689" y="8032"/>
                  <a:pt x="99523" y="4073"/>
                </a:cubicBezTo>
                <a:cubicBezTo>
                  <a:pt x="127232" y="8032"/>
                  <a:pt x="158914" y="1114"/>
                  <a:pt x="182650" y="15949"/>
                </a:cubicBezTo>
                <a:cubicBezTo>
                  <a:pt x="196490" y="24599"/>
                  <a:pt x="182985" y="51909"/>
                  <a:pt x="194526" y="63450"/>
                </a:cubicBezTo>
                <a:cubicBezTo>
                  <a:pt x="206067" y="74991"/>
                  <a:pt x="226193" y="71367"/>
                  <a:pt x="242027" y="75325"/>
                </a:cubicBezTo>
                <a:cubicBezTo>
                  <a:pt x="253902" y="63450"/>
                  <a:pt x="263071" y="48031"/>
                  <a:pt x="277653" y="39699"/>
                </a:cubicBezTo>
                <a:cubicBezTo>
                  <a:pt x="291824" y="31602"/>
                  <a:pt x="309222" y="31364"/>
                  <a:pt x="325154" y="27824"/>
                </a:cubicBezTo>
                <a:cubicBezTo>
                  <a:pt x="430994" y="4305"/>
                  <a:pt x="398943" y="15949"/>
                  <a:pt x="562661" y="15949"/>
                </a:cubicBezTo>
                <a:lnTo>
                  <a:pt x="301404" y="158453"/>
                </a:lnTo>
                <a:lnTo>
                  <a:pt x="337030" y="146577"/>
                </a:lnTo>
                <a:lnTo>
                  <a:pt x="491409" y="63450"/>
                </a:lnTo>
              </a:path>
            </a:pathLst>
          </a:custGeom>
          <a:solidFill>
            <a:srgbClr val="E6AF00"/>
          </a:solidFill>
          <a:ln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2" name="CustomShape 3"/>
          <p:cNvSpPr/>
          <p:nvPr/>
        </p:nvSpPr>
        <p:spPr>
          <a:xfrm>
            <a:off x="6300720" y="3429000"/>
            <a:ext cx="591480" cy="300960"/>
          </a:xfrm>
          <a:custGeom>
            <a:avLst/>
            <a:gdLst/>
            <a:ahLst/>
            <a:cxnLst/>
            <a:rect l="l" t="t" r="r" b="b"/>
            <a:pathLst>
              <a:path w="592343" h="302565">
                <a:moveTo>
                  <a:pt x="111399" y="63450"/>
                </a:moveTo>
                <a:lnTo>
                  <a:pt x="111399" y="63450"/>
                </a:lnTo>
                <a:cubicBezTo>
                  <a:pt x="154942" y="67408"/>
                  <a:pt x="198305" y="75325"/>
                  <a:pt x="242027" y="75325"/>
                </a:cubicBezTo>
                <a:cubicBezTo>
                  <a:pt x="270688" y="75325"/>
                  <a:pt x="308917" y="60946"/>
                  <a:pt x="337030" y="51575"/>
                </a:cubicBezTo>
                <a:cubicBezTo>
                  <a:pt x="340988" y="35741"/>
                  <a:pt x="333071" y="8032"/>
                  <a:pt x="348905" y="4073"/>
                </a:cubicBezTo>
                <a:cubicBezTo>
                  <a:pt x="365198" y="0"/>
                  <a:pt x="370865" y="29937"/>
                  <a:pt x="384531" y="39699"/>
                </a:cubicBezTo>
                <a:cubicBezTo>
                  <a:pt x="410213" y="58043"/>
                  <a:pt x="438583" y="65634"/>
                  <a:pt x="467658" y="75325"/>
                </a:cubicBezTo>
                <a:cubicBezTo>
                  <a:pt x="483492" y="71367"/>
                  <a:pt x="501580" y="72503"/>
                  <a:pt x="515160" y="63450"/>
                </a:cubicBezTo>
                <a:cubicBezTo>
                  <a:pt x="571433" y="25935"/>
                  <a:pt x="502935" y="15833"/>
                  <a:pt x="574536" y="39699"/>
                </a:cubicBezTo>
                <a:cubicBezTo>
                  <a:pt x="592343" y="93116"/>
                  <a:pt x="591740" y="60063"/>
                  <a:pt x="562661" y="110951"/>
                </a:cubicBezTo>
                <a:cubicBezTo>
                  <a:pt x="553878" y="126321"/>
                  <a:pt x="549200" y="144048"/>
                  <a:pt x="538910" y="158453"/>
                </a:cubicBezTo>
                <a:cubicBezTo>
                  <a:pt x="516016" y="190505"/>
                  <a:pt x="477756" y="212781"/>
                  <a:pt x="443908" y="229705"/>
                </a:cubicBezTo>
                <a:cubicBezTo>
                  <a:pt x="426872" y="238223"/>
                  <a:pt x="375999" y="249650"/>
                  <a:pt x="360780" y="253455"/>
                </a:cubicBezTo>
                <a:cubicBezTo>
                  <a:pt x="157797" y="244229"/>
                  <a:pt x="146707" y="302565"/>
                  <a:pt x="63897" y="205954"/>
                </a:cubicBezTo>
                <a:cubicBezTo>
                  <a:pt x="51016" y="190927"/>
                  <a:pt x="40146" y="174287"/>
                  <a:pt x="28271" y="158453"/>
                </a:cubicBezTo>
                <a:cubicBezTo>
                  <a:pt x="16138" y="97786"/>
                  <a:pt x="0" y="75403"/>
                  <a:pt x="52022" y="15949"/>
                </a:cubicBezTo>
                <a:cubicBezTo>
                  <a:pt x="62769" y="3666"/>
                  <a:pt x="83689" y="8032"/>
                  <a:pt x="99523" y="4073"/>
                </a:cubicBezTo>
                <a:cubicBezTo>
                  <a:pt x="127232" y="8032"/>
                  <a:pt x="158914" y="1114"/>
                  <a:pt x="182650" y="15949"/>
                </a:cubicBezTo>
                <a:cubicBezTo>
                  <a:pt x="196490" y="24599"/>
                  <a:pt x="182985" y="51909"/>
                  <a:pt x="194526" y="63450"/>
                </a:cubicBezTo>
                <a:cubicBezTo>
                  <a:pt x="206067" y="74991"/>
                  <a:pt x="226193" y="71367"/>
                  <a:pt x="242027" y="75325"/>
                </a:cubicBezTo>
                <a:cubicBezTo>
                  <a:pt x="253902" y="63450"/>
                  <a:pt x="263071" y="48031"/>
                  <a:pt x="277653" y="39699"/>
                </a:cubicBezTo>
                <a:cubicBezTo>
                  <a:pt x="291824" y="31602"/>
                  <a:pt x="309222" y="31364"/>
                  <a:pt x="325154" y="27824"/>
                </a:cubicBezTo>
                <a:cubicBezTo>
                  <a:pt x="430994" y="4305"/>
                  <a:pt x="398943" y="15949"/>
                  <a:pt x="562661" y="15949"/>
                </a:cubicBezTo>
                <a:lnTo>
                  <a:pt x="301404" y="158453"/>
                </a:lnTo>
                <a:lnTo>
                  <a:pt x="337030" y="146577"/>
                </a:lnTo>
                <a:lnTo>
                  <a:pt x="491409" y="63450"/>
                </a:lnTo>
              </a:path>
            </a:pathLst>
          </a:custGeom>
          <a:solidFill>
            <a:srgbClr val="E6AF00"/>
          </a:solidFill>
          <a:ln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3" name="CustomShape 4"/>
          <p:cNvSpPr/>
          <p:nvPr/>
        </p:nvSpPr>
        <p:spPr>
          <a:xfrm>
            <a:off x="2195640" y="3429000"/>
            <a:ext cx="143640" cy="2152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4" name="CustomShape 5"/>
          <p:cNvSpPr/>
          <p:nvPr/>
        </p:nvSpPr>
        <p:spPr>
          <a:xfrm>
            <a:off x="1830240" y="3465360"/>
            <a:ext cx="318240" cy="61200"/>
          </a:xfrm>
          <a:custGeom>
            <a:avLst/>
            <a:gdLst/>
            <a:ahLst/>
            <a:cxnLst/>
            <a:rect l="l" t="t" r="r" b="b"/>
            <a:pathLst>
              <a:path w="319179" h="61871">
                <a:moveTo>
                  <a:pt x="92906" y="26245"/>
                </a:moveTo>
                <a:cubicBezTo>
                  <a:pt x="94885" y="28224"/>
                  <a:pt x="139196" y="51916"/>
                  <a:pt x="318537" y="38121"/>
                </a:cubicBezTo>
                <a:cubicBezTo>
                  <a:pt x="306662" y="30204"/>
                  <a:pt x="297167" y="15049"/>
                  <a:pt x="282911" y="14370"/>
                </a:cubicBezTo>
                <a:cubicBezTo>
                  <a:pt x="72957" y="4372"/>
                  <a:pt x="0" y="0"/>
                  <a:pt x="116656" y="49996"/>
                </a:cubicBezTo>
                <a:cubicBezTo>
                  <a:pt x="128162" y="54927"/>
                  <a:pt x="140407" y="57913"/>
                  <a:pt x="152282" y="61871"/>
                </a:cubicBezTo>
                <a:cubicBezTo>
                  <a:pt x="164157" y="57913"/>
                  <a:pt x="175872" y="53435"/>
                  <a:pt x="187908" y="49996"/>
                </a:cubicBezTo>
                <a:cubicBezTo>
                  <a:pt x="227035" y="38817"/>
                  <a:pt x="253978" y="34407"/>
                  <a:pt x="294786" y="26245"/>
                </a:cubicBezTo>
                <a:cubicBezTo>
                  <a:pt x="278952" y="22287"/>
                  <a:pt x="263606" y="14370"/>
                  <a:pt x="247285" y="14370"/>
                </a:cubicBezTo>
                <a:cubicBezTo>
                  <a:pt x="230964" y="14370"/>
                  <a:pt x="183463" y="26245"/>
                  <a:pt x="199784" y="26245"/>
                </a:cubicBezTo>
                <a:cubicBezTo>
                  <a:pt x="223862" y="26245"/>
                  <a:pt x="247285" y="18328"/>
                  <a:pt x="271035" y="14370"/>
                </a:cubicBezTo>
                <a:cubicBezTo>
                  <a:pt x="282910" y="18328"/>
                  <a:pt x="319179" y="26245"/>
                  <a:pt x="306661" y="26245"/>
                </a:cubicBezTo>
                <a:lnTo>
                  <a:pt x="92906" y="26245"/>
                </a:lnTo>
                <a:close/>
              </a:path>
            </a:pathLst>
          </a:cu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5" name="CustomShape 6"/>
          <p:cNvSpPr/>
          <p:nvPr/>
        </p:nvSpPr>
        <p:spPr>
          <a:xfrm>
            <a:off x="2268360" y="3408480"/>
            <a:ext cx="235800" cy="59760"/>
          </a:xfrm>
          <a:custGeom>
            <a:avLst/>
            <a:gdLst/>
            <a:ahLst/>
            <a:cxnLst/>
            <a:rect l="l" t="t" r="r" b="b"/>
            <a:pathLst>
              <a:path w="237507" h="60688">
                <a:moveTo>
                  <a:pt x="0" y="0"/>
                </a:moveTo>
                <a:cubicBezTo>
                  <a:pt x="15834" y="11875"/>
                  <a:pt x="29798" y="26775"/>
                  <a:pt x="47501" y="35626"/>
                </a:cubicBezTo>
                <a:cubicBezTo>
                  <a:pt x="62099" y="42925"/>
                  <a:pt x="78872" y="45019"/>
                  <a:pt x="95003" y="47501"/>
                </a:cubicBezTo>
                <a:cubicBezTo>
                  <a:pt x="180721" y="60688"/>
                  <a:pt x="176956" y="59377"/>
                  <a:pt x="237507" y="59377"/>
                </a:cubicBez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6" name="CustomShape 7"/>
          <p:cNvSpPr/>
          <p:nvPr/>
        </p:nvSpPr>
        <p:spPr>
          <a:xfrm>
            <a:off x="1952640" y="3395520"/>
            <a:ext cx="612000" cy="142200"/>
          </a:xfrm>
          <a:custGeom>
            <a:avLst/>
            <a:gdLst/>
            <a:ahLst/>
            <a:cxnLst/>
            <a:rect l="l" t="t" r="r" b="b"/>
            <a:pathLst>
              <a:path w="613045" h="143023">
                <a:moveTo>
                  <a:pt x="375539" y="59895"/>
                </a:moveTo>
                <a:cubicBezTo>
                  <a:pt x="480797" y="24810"/>
                  <a:pt x="421909" y="33380"/>
                  <a:pt x="553669" y="48020"/>
                </a:cubicBezTo>
                <a:cubicBezTo>
                  <a:pt x="535324" y="75537"/>
                  <a:pt x="520434" y="121664"/>
                  <a:pt x="470541" y="71771"/>
                </a:cubicBezTo>
                <a:cubicBezTo>
                  <a:pt x="461690" y="62920"/>
                  <a:pt x="515018" y="51044"/>
                  <a:pt x="506167" y="59895"/>
                </a:cubicBezTo>
                <a:cubicBezTo>
                  <a:pt x="491491" y="74571"/>
                  <a:pt x="444333" y="88424"/>
                  <a:pt x="423040" y="95521"/>
                </a:cubicBezTo>
                <a:cubicBezTo>
                  <a:pt x="407206" y="87604"/>
                  <a:pt x="390909" y="80554"/>
                  <a:pt x="375539" y="71771"/>
                </a:cubicBezTo>
                <a:cubicBezTo>
                  <a:pt x="363147" y="64690"/>
                  <a:pt x="339913" y="62292"/>
                  <a:pt x="339913" y="48020"/>
                </a:cubicBezTo>
                <a:cubicBezTo>
                  <a:pt x="339913" y="35502"/>
                  <a:pt x="363664" y="40103"/>
                  <a:pt x="375539" y="36145"/>
                </a:cubicBezTo>
                <a:cubicBezTo>
                  <a:pt x="387414" y="40103"/>
                  <a:pt x="399969" y="42422"/>
                  <a:pt x="411165" y="48020"/>
                </a:cubicBezTo>
                <a:cubicBezTo>
                  <a:pt x="423931" y="54403"/>
                  <a:pt x="432555" y="70754"/>
                  <a:pt x="446791" y="71771"/>
                </a:cubicBezTo>
                <a:cubicBezTo>
                  <a:pt x="490402" y="74886"/>
                  <a:pt x="533876" y="63854"/>
                  <a:pt x="577419" y="59895"/>
                </a:cubicBezTo>
                <a:cubicBezTo>
                  <a:pt x="585336" y="48020"/>
                  <a:pt x="613045" y="32187"/>
                  <a:pt x="601170" y="24270"/>
                </a:cubicBezTo>
                <a:cubicBezTo>
                  <a:pt x="564764" y="0"/>
                  <a:pt x="523251" y="54687"/>
                  <a:pt x="506167" y="71771"/>
                </a:cubicBezTo>
                <a:cubicBezTo>
                  <a:pt x="438874" y="63854"/>
                  <a:pt x="369813" y="65264"/>
                  <a:pt x="304287" y="48020"/>
                </a:cubicBezTo>
                <a:cubicBezTo>
                  <a:pt x="290484" y="44388"/>
                  <a:pt x="274153" y="25160"/>
                  <a:pt x="280536" y="12394"/>
                </a:cubicBezTo>
                <a:cubicBezTo>
                  <a:pt x="286134" y="1198"/>
                  <a:pt x="304287" y="20311"/>
                  <a:pt x="316162" y="24270"/>
                </a:cubicBezTo>
                <a:cubicBezTo>
                  <a:pt x="328037" y="36145"/>
                  <a:pt x="338886" y="49144"/>
                  <a:pt x="351788" y="59895"/>
                </a:cubicBezTo>
                <a:cubicBezTo>
                  <a:pt x="382484" y="85475"/>
                  <a:pt x="414413" y="92645"/>
                  <a:pt x="351788" y="71771"/>
                </a:cubicBezTo>
                <a:cubicBezTo>
                  <a:pt x="339913" y="63854"/>
                  <a:pt x="326254" y="58112"/>
                  <a:pt x="316162" y="48020"/>
                </a:cubicBezTo>
                <a:cubicBezTo>
                  <a:pt x="306070" y="37928"/>
                  <a:pt x="306683" y="12394"/>
                  <a:pt x="292411" y="12394"/>
                </a:cubicBezTo>
                <a:cubicBezTo>
                  <a:pt x="278139" y="12394"/>
                  <a:pt x="280536" y="40103"/>
                  <a:pt x="268661" y="48020"/>
                </a:cubicBezTo>
                <a:cubicBezTo>
                  <a:pt x="255081" y="57073"/>
                  <a:pt x="236993" y="55937"/>
                  <a:pt x="221159" y="59895"/>
                </a:cubicBezTo>
                <a:cubicBezTo>
                  <a:pt x="234732" y="64419"/>
                  <a:pt x="278838" y="87040"/>
                  <a:pt x="292411" y="59895"/>
                </a:cubicBezTo>
                <a:cubicBezTo>
                  <a:pt x="298009" y="48699"/>
                  <a:pt x="284494" y="36145"/>
                  <a:pt x="280536" y="24270"/>
                </a:cubicBezTo>
                <a:cubicBezTo>
                  <a:pt x="270492" y="39336"/>
                  <a:pt x="224365" y="98727"/>
                  <a:pt x="244910" y="119272"/>
                </a:cubicBezTo>
                <a:cubicBezTo>
                  <a:pt x="256785" y="131147"/>
                  <a:pt x="296129" y="89883"/>
                  <a:pt x="280536" y="83646"/>
                </a:cubicBezTo>
                <a:cubicBezTo>
                  <a:pt x="250905" y="71793"/>
                  <a:pt x="217201" y="91563"/>
                  <a:pt x="185533" y="95521"/>
                </a:cubicBezTo>
                <a:cubicBezTo>
                  <a:pt x="205325" y="99480"/>
                  <a:pt x="228116" y="118593"/>
                  <a:pt x="244910" y="107397"/>
                </a:cubicBezTo>
                <a:cubicBezTo>
                  <a:pt x="261704" y="96201"/>
                  <a:pt x="274838" y="57047"/>
                  <a:pt x="256785" y="48020"/>
                </a:cubicBezTo>
                <a:cubicBezTo>
                  <a:pt x="239083" y="39168"/>
                  <a:pt x="236993" y="83646"/>
                  <a:pt x="221159" y="95521"/>
                </a:cubicBezTo>
                <a:cubicBezTo>
                  <a:pt x="204106" y="108311"/>
                  <a:pt x="180849" y="109739"/>
                  <a:pt x="161783" y="119272"/>
                </a:cubicBezTo>
                <a:cubicBezTo>
                  <a:pt x="149017" y="125655"/>
                  <a:pt x="138032" y="135106"/>
                  <a:pt x="126157" y="143023"/>
                </a:cubicBezTo>
                <a:cubicBezTo>
                  <a:pt x="94489" y="139064"/>
                  <a:pt x="0" y="138070"/>
                  <a:pt x="31154" y="131147"/>
                </a:cubicBezTo>
                <a:cubicBezTo>
                  <a:pt x="96959" y="116524"/>
                  <a:pt x="167638" y="135621"/>
                  <a:pt x="233035" y="119272"/>
                </a:cubicBezTo>
                <a:cubicBezTo>
                  <a:pt x="252236" y="114472"/>
                  <a:pt x="259049" y="89072"/>
                  <a:pt x="268661" y="71771"/>
                </a:cubicBezTo>
                <a:cubicBezTo>
                  <a:pt x="279013" y="53137"/>
                  <a:pt x="292411" y="12394"/>
                  <a:pt x="292411" y="12394"/>
                </a:cubicBez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8"/>
          <p:cNvSpPr/>
          <p:nvPr/>
        </p:nvSpPr>
        <p:spPr>
          <a:xfrm>
            <a:off x="6635880" y="3384720"/>
            <a:ext cx="262800" cy="121680"/>
          </a:xfrm>
          <a:custGeom>
            <a:avLst/>
            <a:gdLst/>
            <a:ahLst/>
            <a:cxnLst/>
            <a:rect l="l" t="t" r="r" b="b"/>
            <a:pathLst>
              <a:path w="263990" h="121933">
                <a:moveTo>
                  <a:pt x="38130" y="59376"/>
                </a:moveTo>
                <a:cubicBezTo>
                  <a:pt x="105424" y="67293"/>
                  <a:pt x="172531" y="76993"/>
                  <a:pt x="240011" y="83127"/>
                </a:cubicBezTo>
                <a:cubicBezTo>
                  <a:pt x="263990" y="85307"/>
                  <a:pt x="192264" y="76474"/>
                  <a:pt x="168759" y="71251"/>
                </a:cubicBezTo>
                <a:cubicBezTo>
                  <a:pt x="131884" y="63056"/>
                  <a:pt x="129535" y="56977"/>
                  <a:pt x="97507" y="35626"/>
                </a:cubicBezTo>
                <a:cubicBezTo>
                  <a:pt x="77715" y="39584"/>
                  <a:pt x="52403" y="33229"/>
                  <a:pt x="38130" y="47501"/>
                </a:cubicBezTo>
                <a:cubicBezTo>
                  <a:pt x="29278" y="56352"/>
                  <a:pt x="61720" y="55937"/>
                  <a:pt x="73756" y="59376"/>
                </a:cubicBezTo>
                <a:cubicBezTo>
                  <a:pt x="89449" y="63860"/>
                  <a:pt x="105424" y="67293"/>
                  <a:pt x="121258" y="71251"/>
                </a:cubicBezTo>
                <a:cubicBezTo>
                  <a:pt x="134251" y="77748"/>
                  <a:pt x="196858" y="121933"/>
                  <a:pt x="216260" y="83127"/>
                </a:cubicBezTo>
                <a:cubicBezTo>
                  <a:pt x="221858" y="71931"/>
                  <a:pt x="193066" y="72714"/>
                  <a:pt x="180634" y="71251"/>
                </a:cubicBezTo>
                <a:cubicBezTo>
                  <a:pt x="125455" y="64759"/>
                  <a:pt x="69798" y="63334"/>
                  <a:pt x="14380" y="59376"/>
                </a:cubicBezTo>
                <a:cubicBezTo>
                  <a:pt x="0" y="16240"/>
                  <a:pt x="2504" y="36268"/>
                  <a:pt x="2504" y="0"/>
                </a:cubicBez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9"/>
          <p:cNvSpPr/>
          <p:nvPr/>
        </p:nvSpPr>
        <p:spPr>
          <a:xfrm>
            <a:off x="6318360" y="3467160"/>
            <a:ext cx="212040" cy="21600"/>
          </a:xfrm>
          <a:custGeom>
            <a:avLst/>
            <a:gdLst/>
            <a:ahLst/>
            <a:cxnLst/>
            <a:rect l="l" t="t" r="r" b="b"/>
            <a:pathLst>
              <a:path w="213756" h="21967">
                <a:moveTo>
                  <a:pt x="0" y="0"/>
                </a:moveTo>
                <a:cubicBezTo>
                  <a:pt x="109837" y="21967"/>
                  <a:pt x="39192" y="11875"/>
                  <a:pt x="213756" y="11875"/>
                </a:cubicBezTo>
              </a:path>
            </a:pathLst>
          </a:custGeom>
          <a:noFill/>
          <a:ln w="349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Picture 7"/>
          <p:cNvPicPr/>
          <p:nvPr/>
        </p:nvPicPr>
        <p:blipFill>
          <a:blip r:embed="rId3"/>
          <a:stretch/>
        </p:blipFill>
        <p:spPr>
          <a:xfrm rot="1212000">
            <a:off x="7233120" y="4017600"/>
            <a:ext cx="628560" cy="632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 dirty="0">
                <a:solidFill>
                  <a:srgbClr val="2A2003"/>
                </a:solidFill>
                <a:latin typeface="Franklin Gothic Book"/>
              </a:rPr>
              <a:t>1. Я все знаю, всех учу,</a:t>
            </a:r>
            <a:r>
              <a:rPr dirty="0"/>
              <a:t/>
            </a:r>
            <a:br>
              <a:rPr dirty="0"/>
            </a:br>
            <a:r>
              <a:rPr lang="ru-RU" sz="3200" b="1" i="1" strike="noStrike" spc="-1" dirty="0">
                <a:solidFill>
                  <a:srgbClr val="2A2003"/>
                </a:solidFill>
                <a:latin typeface="Franklin Gothic Book"/>
              </a:rPr>
              <a:t>Но сама всегда молчу,</a:t>
            </a:r>
            <a:r>
              <a:rPr dirty="0"/>
              <a:t/>
            </a:r>
            <a:br>
              <a:rPr dirty="0"/>
            </a:br>
            <a:r>
              <a:rPr lang="ru-RU" sz="3200" b="1" i="1" strike="noStrike" spc="-1" dirty="0">
                <a:solidFill>
                  <a:srgbClr val="2A2003"/>
                </a:solidFill>
                <a:latin typeface="Franklin Gothic Book"/>
              </a:rPr>
              <a:t>Чтоб со мною подружить, </a:t>
            </a:r>
            <a:r>
              <a:rPr dirty="0"/>
              <a:t/>
            </a:r>
            <a:br>
              <a:rPr dirty="0"/>
            </a:br>
            <a:r>
              <a:rPr lang="ru-RU" sz="3200" b="1" i="1" strike="noStrike" spc="-1" dirty="0">
                <a:solidFill>
                  <a:srgbClr val="2A2003"/>
                </a:solidFill>
                <a:latin typeface="Franklin Gothic Book"/>
              </a:rPr>
              <a:t>Надо грамоте учиться. 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481" name="Picture 2"/>
          <p:cNvPicPr/>
          <p:nvPr/>
        </p:nvPicPr>
        <p:blipFill>
          <a:blip r:embed="rId2"/>
          <a:stretch/>
        </p:blipFill>
        <p:spPr>
          <a:xfrm>
            <a:off x="4286160" y="3000240"/>
            <a:ext cx="3980880" cy="3571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8614" y="110918"/>
            <a:ext cx="799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 теперь ребята, давайте с вами будем отгадывать загадки.</a:t>
            </a:r>
            <a:endParaRPr lang="ru-RU" sz="2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2. То я в клетку, то в линейку,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Написать на мне сумей-ка,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Можешь и нарисовать,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Потому что я ...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83" name="Picture 2"/>
          <p:cNvPicPr/>
          <p:nvPr/>
        </p:nvPicPr>
        <p:blipFill>
          <a:blip r:embed="rId2"/>
          <a:stretch/>
        </p:blipFill>
        <p:spPr>
          <a:xfrm>
            <a:off x="4857840" y="2119320"/>
            <a:ext cx="3857040" cy="45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3. Длинный парнишка 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По полю бежит 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За ним дорожка лежит.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85" name="Picture 2"/>
          <p:cNvPicPr/>
          <p:nvPr/>
        </p:nvPicPr>
        <p:blipFill>
          <a:blip r:embed="rId2"/>
          <a:stretch/>
        </p:blipFill>
        <p:spPr>
          <a:xfrm rot="634800">
            <a:off x="3072960" y="480240"/>
            <a:ext cx="5214240" cy="594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21854" y="1442038"/>
            <a:ext cx="8229240" cy="262123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/>
              <a:t>Здравствуйте, дорогие наши будущие первоклассники! </a:t>
            </a:r>
          </a:p>
          <a:p>
            <a:pPr marL="0" indent="0" algn="ctr">
              <a:buNone/>
            </a:pPr>
            <a:r>
              <a:rPr lang="ru-RU" sz="3600" i="1" dirty="0" smtClean="0"/>
              <a:t>Сегодня 17 января. Начинаем дистанционное занятие школы будущего первоклассника.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451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4. Свою косичку без опаски	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Она обмакивает в краски.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Потом окрашенной косичкой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В альбоме водит по страничке.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87" name="Picture 2"/>
          <p:cNvPicPr/>
          <p:nvPr/>
        </p:nvPicPr>
        <p:blipFill>
          <a:blip r:embed="rId2"/>
          <a:stretch/>
        </p:blipFill>
        <p:spPr>
          <a:xfrm>
            <a:off x="5500800" y="2000160"/>
            <a:ext cx="3412440" cy="45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304920" y="1554120"/>
            <a:ext cx="86860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5. Он учителю подмога,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Он приказывает строго: 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То сядь и учись,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То встань, разойдись,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Собирает на урок,</a:t>
            </a:r>
            <a:r>
              <a:t/>
            </a:r>
            <a:br/>
            <a:r>
              <a:rPr lang="ru-RU" sz="3200" b="1" i="1" strike="noStrike" spc="-1">
                <a:solidFill>
                  <a:srgbClr val="2A2003"/>
                </a:solidFill>
                <a:latin typeface="Franklin Gothic Book"/>
              </a:rPr>
              <a:t>Друг учителя...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89" name="Picture 4"/>
          <p:cNvPicPr/>
          <p:nvPr/>
        </p:nvPicPr>
        <p:blipFill>
          <a:blip r:embed="rId2"/>
          <a:stretch/>
        </p:blipFill>
        <p:spPr>
          <a:xfrm>
            <a:off x="4786200" y="1476000"/>
            <a:ext cx="4357080" cy="452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2"/>
          <p:cNvPicPr/>
          <p:nvPr/>
        </p:nvPicPr>
        <p:blipFill>
          <a:blip r:embed="rId2"/>
          <a:stretch/>
        </p:blipFill>
        <p:spPr>
          <a:xfrm>
            <a:off x="755640" y="2316240"/>
            <a:ext cx="4461480" cy="4541040"/>
          </a:xfrm>
          <a:prstGeom prst="rect">
            <a:avLst/>
          </a:prstGeom>
          <a:ln>
            <a:noFill/>
          </a:ln>
        </p:spPr>
      </p:pic>
      <p:sp>
        <p:nvSpPr>
          <p:cNvPr id="515" name="CustomShape 1"/>
          <p:cNvSpPr/>
          <p:nvPr/>
        </p:nvSpPr>
        <p:spPr>
          <a:xfrm>
            <a:off x="1251720" y="908640"/>
            <a:ext cx="7229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000000"/>
                </a:solidFill>
                <a:latin typeface="Arial"/>
                <a:ea typeface="MS Gothic"/>
              </a:rPr>
              <a:t>До новых встреч!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2"/>
          <p:cNvPicPr/>
          <p:nvPr/>
        </p:nvPicPr>
        <p:blipFill>
          <a:blip r:embed="rId2"/>
          <a:stretch/>
        </p:blipFill>
        <p:spPr>
          <a:xfrm>
            <a:off x="2051640" y="1484640"/>
            <a:ext cx="5472000" cy="5569200"/>
          </a:xfrm>
          <a:prstGeom prst="rect">
            <a:avLst/>
          </a:prstGeom>
          <a:ln>
            <a:noFill/>
          </a:ln>
        </p:spPr>
      </p:pic>
      <p:sp>
        <p:nvSpPr>
          <p:cNvPr id="428" name="CustomShape 1"/>
          <p:cNvSpPr/>
          <p:nvPr/>
        </p:nvSpPr>
        <p:spPr>
          <a:xfrm>
            <a:off x="539640" y="404640"/>
            <a:ext cx="7646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ДОБРО  ПОЖАЛОВАТЬ!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429" name="Picture 4"/>
          <p:cNvPicPr/>
          <p:nvPr/>
        </p:nvPicPr>
        <p:blipFill>
          <a:blip r:embed="rId3"/>
          <a:stretch/>
        </p:blipFill>
        <p:spPr>
          <a:xfrm>
            <a:off x="6979680" y="0"/>
            <a:ext cx="2163600" cy="224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2"/>
          <p:cNvPicPr/>
          <p:nvPr/>
        </p:nvPicPr>
        <p:blipFill>
          <a:blip r:embed="rId2"/>
          <a:stretch/>
        </p:blipFill>
        <p:spPr>
          <a:xfrm>
            <a:off x="2051640" y="1484640"/>
            <a:ext cx="5472000" cy="556920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539640" y="404640"/>
            <a:ext cx="764604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Здравствуй , школа!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432" name="Picture 4"/>
          <p:cNvPicPr/>
          <p:nvPr/>
        </p:nvPicPr>
        <p:blipFill>
          <a:blip r:embed="rId3"/>
          <a:stretch/>
        </p:blipFill>
        <p:spPr>
          <a:xfrm>
            <a:off x="6979680" y="0"/>
            <a:ext cx="2163600" cy="224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52640" cy="6857280"/>
          </a:xfrm>
          <a:prstGeom prst="rect">
            <a:avLst/>
          </a:prstGeom>
          <a:ln>
            <a:noFill/>
          </a:ln>
        </p:spPr>
      </p:pic>
      <p:sp>
        <p:nvSpPr>
          <p:cNvPr id="434" name="CustomShape 1"/>
          <p:cNvSpPr/>
          <p:nvPr/>
        </p:nvSpPr>
        <p:spPr>
          <a:xfrm>
            <a:off x="1665000" y="1124640"/>
            <a:ext cx="4873320" cy="30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Раз, два, три,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слушай и смотри!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Три, два, раз,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000000"/>
                </a:solidFill>
                <a:latin typeface="Times New Roman"/>
                <a:ea typeface="DejaVu Sans"/>
              </a:rPr>
              <a:t>Мы начнём сейчас!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2"/>
          <p:cNvPicPr/>
          <p:nvPr/>
        </p:nvPicPr>
        <p:blipFill>
          <a:blip r:embed="rId2"/>
          <a:srcRect l="5087" t="8698" r="13774" b="9949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436" name="CustomShape 1"/>
          <p:cNvSpPr/>
          <p:nvPr/>
        </p:nvSpPr>
        <p:spPr>
          <a:xfrm>
            <a:off x="932760" y="5589360"/>
            <a:ext cx="68335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Давайте знакомиться!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2"/>
          <p:cNvPicPr/>
          <p:nvPr/>
        </p:nvPicPr>
        <p:blipFill>
          <a:blip r:embed="rId2"/>
          <a:stretch/>
        </p:blipFill>
        <p:spPr>
          <a:xfrm>
            <a:off x="-25560" y="0"/>
            <a:ext cx="9168840" cy="685728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2932920" y="2205000"/>
            <a:ext cx="35445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345B89"/>
                </a:solidFill>
                <a:latin typeface="Calibri"/>
                <a:ea typeface="DejaVu Sans"/>
              </a:rPr>
              <a:t>Школьные 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345B89"/>
                </a:solidFill>
                <a:latin typeface="Calibri"/>
                <a:ea typeface="DejaVu Sans"/>
              </a:rPr>
              <a:t>правила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2"/>
          <p:cNvPicPr/>
          <p:nvPr/>
        </p:nvPicPr>
        <p:blipFill>
          <a:blip r:embed="rId2"/>
          <a:srcRect t="5241" b="16195"/>
          <a:stretch/>
        </p:blipFill>
        <p:spPr>
          <a:xfrm>
            <a:off x="755640" y="0"/>
            <a:ext cx="7560000" cy="685728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1547640" y="2306520"/>
            <a:ext cx="5904000" cy="17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FF"/>
                </a:solidFill>
                <a:latin typeface="Arial"/>
                <a:ea typeface="Calibri"/>
              </a:rPr>
              <a:t>В школе «Здравствуй» говорят и с улыбкой дарят взгляд!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2"/>
          <p:cNvPicPr/>
          <p:nvPr/>
        </p:nvPicPr>
        <p:blipFill>
          <a:blip r:embed="rId2"/>
          <a:srcRect t="5241" b="16195"/>
          <a:stretch/>
        </p:blipFill>
        <p:spPr>
          <a:xfrm>
            <a:off x="755640" y="0"/>
            <a:ext cx="7560000" cy="6857280"/>
          </a:xfrm>
          <a:prstGeom prst="rect">
            <a:avLst/>
          </a:prstGeom>
          <a:ln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1259640" y="2066040"/>
            <a:ext cx="6264000" cy="106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По звонку все дружно в ряд,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FF"/>
                </a:solidFill>
                <a:latin typeface="Arial"/>
                <a:ea typeface="Calibri"/>
              </a:rPr>
              <a:t>Ждут учителя, стоят!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226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MS Gothic</vt:lpstr>
      <vt:lpstr>Arial</vt:lpstr>
      <vt:lpstr>Calibri</vt:lpstr>
      <vt:lpstr>Cambria</vt:lpstr>
      <vt:lpstr>DejaVu Sans</vt:lpstr>
      <vt:lpstr>Franklin Gothic Book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Государственное бюджетное общеобразовательное учреждение «Школа № 82 городского округа Донецк»     Школа будущих первоклассников  Занятие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Администратор</dc:creator>
  <dc:description/>
  <cp:lastModifiedBy>Пользователь</cp:lastModifiedBy>
  <cp:revision>7</cp:revision>
  <dcterms:created xsi:type="dcterms:W3CDTF">2018-12-06T17:54:14Z</dcterms:created>
  <dcterms:modified xsi:type="dcterms:W3CDTF">2025-01-08T11:54:27Z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