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306" r:id="rId3"/>
    <p:sldId id="311" r:id="rId4"/>
    <p:sldId id="293" r:id="rId5"/>
    <p:sldId id="313" r:id="rId6"/>
    <p:sldId id="315" r:id="rId7"/>
    <p:sldId id="317" r:id="rId8"/>
    <p:sldId id="332" r:id="rId9"/>
    <p:sldId id="333" r:id="rId10"/>
    <p:sldId id="334" r:id="rId11"/>
    <p:sldId id="297" r:id="rId12"/>
    <p:sldId id="321" r:id="rId13"/>
    <p:sldId id="319" r:id="rId14"/>
    <p:sldId id="335" r:id="rId15"/>
    <p:sldId id="33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33"/>
    <a:srgbClr val="808080"/>
    <a:srgbClr val="000000"/>
    <a:srgbClr val="FFCCFF"/>
    <a:srgbClr val="FFFFFF"/>
    <a:srgbClr val="99CCF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26" autoAdjust="0"/>
  </p:normalViewPr>
  <p:slideViewPr>
    <p:cSldViewPr>
      <p:cViewPr>
        <p:scale>
          <a:sx n="66" d="100"/>
          <a:sy n="66" d="100"/>
        </p:scale>
        <p:origin x="-642" y="-85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D64E89-9D48-4C4A-AF6E-B420C9E41D3D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F002FA-3A2F-4BB7-B1E0-6AFA545F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002FA-3A2F-4BB7-B1E0-6AFA545FB7D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002FA-3A2F-4BB7-B1E0-6AFA545FB7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4F5D-B10C-4D78-93CF-1A51F415E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A4D0-DCFB-408E-951E-FBDECCCDE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2092-1D32-46B5-A423-117D202D3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99735-2B9B-45D4-B1F8-EC23D407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1460-49EC-4C4C-A67C-02884441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C7C4-6568-4523-BA2A-4FCA1B6B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59E0-E032-4333-A89A-BF8BE2C52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26C5-7902-4D66-AA2F-71663B3B2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805A-A49B-4ABA-B744-9D5333792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6EFE-396B-41BF-9767-D12249EA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6B64-6E6C-4417-8340-24E4813B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1037-500F-426D-A322-CFC8B1E3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0B56-A764-4289-AD84-5D76D735D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BF3F2F74-7616-4C2F-8D34-A4E08BA6B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Дорогие родители 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будущие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первоклассники!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56992"/>
            <a:ext cx="8640960" cy="335699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 marL="0" indent="46038">
              <a:buNone/>
            </a:pPr>
            <a:r>
              <a:rPr lang="ru-RU" sz="4500" b="1" dirty="0" smtClean="0">
                <a:latin typeface="Georgia" pitchFamily="18" charset="0"/>
              </a:rPr>
              <a:t>      </a:t>
            </a:r>
            <a:r>
              <a:rPr lang="ru-RU" sz="7400" b="1" dirty="0" smtClean="0">
                <a:latin typeface="+mj-lt"/>
              </a:rPr>
              <a:t>Приглашаем вас на </a:t>
            </a:r>
            <a:r>
              <a:rPr lang="ru-RU" sz="7400" b="1" dirty="0" smtClean="0">
                <a:latin typeface="+mj-lt"/>
              </a:rPr>
              <a:t>второе  </a:t>
            </a:r>
            <a:r>
              <a:rPr lang="ru-RU" sz="7400" b="1" dirty="0" smtClean="0">
                <a:latin typeface="+mj-lt"/>
              </a:rPr>
              <a:t>занятие для будущих первоклассников в подготовительную школу «Веснушки».</a:t>
            </a:r>
          </a:p>
          <a:p>
            <a:pPr marL="0" indent="0">
              <a:buNone/>
            </a:pPr>
            <a:r>
              <a:rPr lang="ru-RU" sz="7400" b="1" dirty="0" smtClean="0">
                <a:latin typeface="+mj-lt"/>
              </a:rPr>
              <a:t>Тема занятия  </a:t>
            </a:r>
            <a:r>
              <a:rPr lang="ru-RU" sz="7400" b="1" dirty="0" smtClean="0">
                <a:latin typeface="+mj-lt"/>
                <a:ea typeface="Times New Roman"/>
                <a:cs typeface="Times New Roman"/>
              </a:rPr>
              <a:t>« Школьные странички».</a:t>
            </a:r>
            <a:endParaRPr lang="ru-RU" sz="7400" b="1" dirty="0" smtClean="0">
              <a:latin typeface="+mj-lt"/>
              <a:ea typeface="Times New Roman"/>
              <a:cs typeface="Times New Roman"/>
            </a:endParaRPr>
          </a:p>
          <a:p>
            <a:pPr marL="0" indent="46038">
              <a:buNone/>
            </a:pPr>
            <a:r>
              <a:rPr lang="ru-RU" sz="7400" b="1" dirty="0" smtClean="0">
                <a:latin typeface="+mj-lt"/>
                <a:cs typeface="Times New Roman"/>
              </a:rPr>
              <a:t>       Уважаемые взрослые, прошу вас помочь своим детям познакомиться с информацией на </a:t>
            </a:r>
            <a:r>
              <a:rPr lang="ru-RU" sz="7400" b="1" dirty="0" smtClean="0">
                <a:latin typeface="+mj-lt"/>
                <a:cs typeface="Times New Roman"/>
              </a:rPr>
              <a:t>слайдах в виде путешествия в «Страну знаний», </a:t>
            </a:r>
            <a:r>
              <a:rPr lang="ru-RU" sz="7400" b="1" dirty="0" smtClean="0">
                <a:latin typeface="+mj-lt"/>
                <a:cs typeface="Times New Roman"/>
              </a:rPr>
              <a:t>выполнить несложные игровые задания.</a:t>
            </a:r>
          </a:p>
          <a:p>
            <a:pPr marL="0" indent="46038">
              <a:buNone/>
            </a:pPr>
            <a:r>
              <a:rPr lang="ru-RU" sz="7400" b="1" dirty="0" smtClean="0">
                <a:latin typeface="+mj-lt"/>
                <a:cs typeface="Times New Roman"/>
              </a:rPr>
              <a:t>       Желаю успеха!</a:t>
            </a:r>
            <a:endParaRPr lang="ru-RU" sz="7400" b="1" dirty="0" smtClean="0"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		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180" y="0"/>
            <a:ext cx="5751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17.01.2025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Занятие </a:t>
            </a:r>
            <a:r>
              <a:rPr lang="ru-RU" sz="2800" b="1" dirty="0" smtClean="0">
                <a:solidFill>
                  <a:srgbClr val="FF0000"/>
                </a:solidFill>
              </a:rPr>
              <a:t>№2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для будущих первоклассников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08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Портфель для </a:t>
            </a:r>
            <a:r>
              <a:rPr lang="ru-RU" b="1" dirty="0" smtClean="0">
                <a:solidFill>
                  <a:srgbClr val="FF0000"/>
                </a:solidFill>
              </a:rPr>
              <a:t>Буратино </a:t>
            </a:r>
            <a:r>
              <a:rPr lang="ru-RU" b="1" dirty="0" smtClean="0">
                <a:solidFill>
                  <a:srgbClr val="FF0000"/>
                </a:solidFill>
              </a:rPr>
              <a:t>готов! </a:t>
            </a:r>
          </a:p>
        </p:txBody>
      </p:sp>
      <p:pic>
        <p:nvPicPr>
          <p:cNvPr id="19459" name="Picture 2" descr="http://im7-tub-ru.yandex.net/i?id=487564183-37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817440"/>
            <a:ext cx="43142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iHKMXOR5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88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Сказочная  страна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4835525" cy="5721350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Я желаю вам в подарок получить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Огромный торт, шоколад и печенье,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Мармелад и варенье,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Становиться толще, выше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Жду от вас ответ на крыше.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3971" name="Picture 3" descr="0_534b9_5013329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6388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661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Отгадай загадки 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сказочных героях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загадки о сказочных героях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Я желаю от души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Вам здоровья, малыши.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Чтоб прививок не боялись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Ежедневно закалялись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Чтоб не мучил вас бронхит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chemeClr val="tx2"/>
                </a:solidFill>
              </a:rPr>
              <a:t>Добрый доктор ….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1924" name="Picture 4" descr="9331798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628800"/>
            <a:ext cx="30972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загадки о сказочных героях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460851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Отыскала мама дочку</a:t>
            </a:r>
          </a:p>
          <a:p>
            <a:pPr>
              <a:buNone/>
            </a:pPr>
            <a:r>
              <a:rPr lang="ru-RU" i="1" dirty="0" smtClean="0"/>
              <a:t>В распустившемся 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                    цветочке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Кто читал такую книжку,</a:t>
            </a:r>
          </a:p>
          <a:p>
            <a:pPr>
              <a:buNone/>
            </a:pPr>
            <a:r>
              <a:rPr lang="ru-RU" i="1" dirty="0" smtClean="0"/>
              <a:t>Знает </a:t>
            </a:r>
            <a:r>
              <a:rPr lang="ru-RU" i="1" dirty="0" smtClean="0"/>
              <a:t>девочку-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            малышку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D:\047b8f2991971496b208bc7aade63a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4568" y="1484784"/>
            <a:ext cx="4599432" cy="455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692150"/>
            <a:ext cx="5760640" cy="5761038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93187" name="Picture 3" descr="origin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24944" y="764704"/>
            <a:ext cx="3600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052763" y="968001"/>
            <a:ext cx="60912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sz="3200" i="1" dirty="0" smtClean="0">
                <a:effectLst/>
              </a:rPr>
              <a:t>Ребята!</a:t>
            </a:r>
          </a:p>
          <a:p>
            <a:pPr indent="449263" algn="ctr">
              <a:defRPr/>
            </a:pPr>
            <a:r>
              <a:rPr lang="ru-RU" sz="3200" i="1" dirty="0" smtClean="0">
                <a:effectLst/>
              </a:rPr>
              <a:t>Наше занятие закончилось.</a:t>
            </a:r>
          </a:p>
          <a:p>
            <a:pPr indent="449263" algn="ctr">
              <a:defRPr/>
            </a:pPr>
            <a:r>
              <a:rPr lang="ru-RU" sz="3200" i="1" dirty="0" smtClean="0">
                <a:effectLst/>
              </a:rPr>
              <a:t>Я </a:t>
            </a:r>
            <a:r>
              <a:rPr lang="ru-RU" sz="3200" i="1" dirty="0">
                <a:effectLst/>
              </a:rPr>
              <a:t>хочу вам пожелать</a:t>
            </a:r>
          </a:p>
          <a:p>
            <a:pPr indent="449263" algn="ctr">
              <a:defRPr/>
            </a:pPr>
            <a:r>
              <a:rPr lang="ru-RU" sz="3200" i="1" dirty="0">
                <a:effectLst/>
              </a:rPr>
              <a:t>Лишь пятёрки получать,</a:t>
            </a:r>
          </a:p>
          <a:p>
            <a:pPr indent="449263" algn="ctr">
              <a:defRPr/>
            </a:pPr>
            <a:r>
              <a:rPr lang="ru-RU" sz="3200" i="1" dirty="0">
                <a:effectLst/>
              </a:rPr>
              <a:t>Книжки добрые любить,</a:t>
            </a:r>
          </a:p>
          <a:p>
            <a:pPr indent="449263" algn="ctr">
              <a:defRPr/>
            </a:pPr>
            <a:r>
              <a:rPr lang="ru-RU" sz="3200" i="1" dirty="0" smtClean="0">
                <a:effectLst/>
              </a:rPr>
              <a:t>И воспитанными быть.</a:t>
            </a:r>
            <a:endParaRPr lang="ru-RU" sz="3200" i="1" dirty="0">
              <a:effectLst/>
            </a:endParaRPr>
          </a:p>
          <a:p>
            <a:pPr indent="449263" algn="ctr">
              <a:defRPr/>
            </a:pPr>
            <a:r>
              <a:rPr lang="ru-RU" sz="3200" i="1" dirty="0" smtClean="0">
                <a:effectLst/>
              </a:rPr>
              <a:t> </a:t>
            </a:r>
            <a:endParaRPr lang="ru-RU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45087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 descr="i?id=57619784498f4f1792caed9d9cb051ec&amp;n=1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41" name="AutoShape 5" descr="i?id=57619784498f4f1792caed9d9cb051ec&amp;n=1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04" name="Picture 8" descr="https://avatars.mds.yandex.net/i?id=077a06a62e170e409c13e40f5552d711-52572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4968552" cy="5761038"/>
          </a:xfrm>
        </p:spPr>
        <p:txBody>
          <a:bodyPr/>
          <a:lstStyle/>
          <a:p>
            <a:r>
              <a:rPr lang="ru-RU" sz="3200" i="1" dirty="0" smtClean="0"/>
              <a:t>Что за странный</a:t>
            </a:r>
            <a:br>
              <a:rPr lang="ru-RU" sz="3200" i="1" dirty="0" smtClean="0"/>
            </a:br>
            <a:r>
              <a:rPr lang="ru-RU" sz="3200" i="1" dirty="0" smtClean="0"/>
              <a:t>Человечек деревянный</a:t>
            </a:r>
            <a:br>
              <a:rPr lang="ru-RU" sz="3200" i="1" dirty="0" smtClean="0"/>
            </a:br>
            <a:r>
              <a:rPr lang="ru-RU" sz="3200" i="1" dirty="0" smtClean="0"/>
              <a:t>На земле и под водой</a:t>
            </a:r>
            <a:br>
              <a:rPr lang="ru-RU" sz="3200" i="1" dirty="0" smtClean="0"/>
            </a:br>
            <a:r>
              <a:rPr lang="ru-RU" sz="3200" i="1" dirty="0" smtClean="0"/>
              <a:t>Ищет ключик золотой?</a:t>
            </a:r>
            <a:br>
              <a:rPr lang="ru-RU" sz="3200" i="1" dirty="0" smtClean="0"/>
            </a:br>
            <a:r>
              <a:rPr lang="ru-RU" sz="3200" i="1" dirty="0" smtClean="0"/>
              <a:t>Всюду нос суёт свой длинный.</a:t>
            </a:r>
            <a:br>
              <a:rPr lang="ru-RU" sz="3200" i="1" dirty="0" smtClean="0"/>
            </a:br>
            <a:r>
              <a:rPr lang="ru-RU" sz="3200" i="1" dirty="0" smtClean="0"/>
              <a:t>Кто же это</a:t>
            </a:r>
            <a:r>
              <a:rPr lang="ru-RU" sz="2800" dirty="0" smtClean="0"/>
              <a:t>?</a:t>
            </a:r>
          </a:p>
        </p:txBody>
      </p:sp>
      <p:pic>
        <p:nvPicPr>
          <p:cNvPr id="72707" name="Picture 3" descr="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385887"/>
            <a:ext cx="3600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45278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 descr="d9560b6f6fc061b4ca526e224d7be47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1700808"/>
            <a:ext cx="1762125" cy="2185988"/>
          </a:xfrm>
          <a:noFill/>
        </p:spPr>
      </p:pic>
      <p:pic>
        <p:nvPicPr>
          <p:cNvPr id="57359" name="Picture 15" descr="200711170909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2492896"/>
            <a:ext cx="1616075" cy="2881312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rot="17821178" flipH="1">
            <a:off x="6789525" y="4365150"/>
            <a:ext cx="1193800" cy="2476500"/>
            <a:chOff x="3797" y="754"/>
            <a:chExt cx="852" cy="1931"/>
          </a:xfrm>
        </p:grpSpPr>
        <p:sp>
          <p:nvSpPr>
            <p:cNvPr id="13320" name="Freeform 5"/>
            <p:cNvSpPr>
              <a:spLocks/>
            </p:cNvSpPr>
            <p:nvPr/>
          </p:nvSpPr>
          <p:spPr bwMode="auto">
            <a:xfrm rot="78698">
              <a:off x="3797" y="751"/>
              <a:ext cx="852" cy="1910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auto">
            <a:xfrm rot="78698">
              <a:off x="4428" y="2311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3322" name="Freeform 7"/>
            <p:cNvSpPr>
              <a:spLocks/>
            </p:cNvSpPr>
            <p:nvPr/>
          </p:nvSpPr>
          <p:spPr bwMode="auto">
            <a:xfrm rot="78698">
              <a:off x="4551" y="2535"/>
              <a:ext cx="84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 rot="78698">
              <a:off x="3861" y="761"/>
              <a:ext cx="743" cy="1593"/>
            </a:xfrm>
            <a:custGeom>
              <a:avLst/>
              <a:gdLst>
                <a:gd name="T0" fmla="*/ 1 w 1094"/>
                <a:gd name="T1" fmla="*/ 1 h 2612"/>
                <a:gd name="T2" fmla="*/ 1 w 1094"/>
                <a:gd name="T3" fmla="*/ 1 h 2612"/>
                <a:gd name="T4" fmla="*/ 1 w 1094"/>
                <a:gd name="T5" fmla="*/ 1 h 2612"/>
                <a:gd name="T6" fmla="*/ 1 w 1094"/>
                <a:gd name="T7" fmla="*/ 0 h 2612"/>
                <a:gd name="T8" fmla="*/ 0 w 1094"/>
                <a:gd name="T9" fmla="*/ 1 h 2612"/>
                <a:gd name="T10" fmla="*/ 1 w 1094"/>
                <a:gd name="T11" fmla="*/ 1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7363" name="Picture 19" descr="photo5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7" y="1772816"/>
            <a:ext cx="3600400" cy="4824611"/>
          </a:xfr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0"/>
            <a:ext cx="77708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Подумай, нужны эти вещи в школе?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6481762" cy="2430462"/>
          </a:xfrm>
        </p:spPr>
        <p:txBody>
          <a:bodyPr/>
          <a:lstStyle/>
          <a:p>
            <a:pPr algn="l"/>
            <a:r>
              <a:rPr lang="ru-RU" sz="3200" i="1" dirty="0" smtClean="0"/>
              <a:t>Свою косичку без опаски</a:t>
            </a:r>
            <a:br>
              <a:rPr lang="ru-RU" sz="3200" i="1" dirty="0" smtClean="0"/>
            </a:br>
            <a:r>
              <a:rPr lang="ru-RU" sz="3200" i="1" dirty="0" smtClean="0"/>
              <a:t>Она обмакивает в краски.</a:t>
            </a:r>
            <a:br>
              <a:rPr lang="ru-RU" sz="3200" i="1" dirty="0" smtClean="0"/>
            </a:br>
            <a:r>
              <a:rPr lang="ru-RU" sz="3200" i="1" dirty="0" smtClean="0"/>
              <a:t>Потом окрашенной косичкой</a:t>
            </a:r>
            <a:br>
              <a:rPr lang="ru-RU" sz="3200" i="1" dirty="0" smtClean="0"/>
            </a:br>
            <a:r>
              <a:rPr lang="ru-RU" sz="3200" i="1" dirty="0" smtClean="0"/>
              <a:t>В  альбоме водят по страничкам.</a:t>
            </a:r>
            <a:r>
              <a:rPr lang="ru-RU" sz="4000" dirty="0" smtClean="0"/>
              <a:t> </a:t>
            </a:r>
          </a:p>
        </p:txBody>
      </p:sp>
      <p:pic>
        <p:nvPicPr>
          <p:cNvPr id="74755" name="Picture 3" descr="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80"/>
          <a:stretch>
            <a:fillRect/>
          </a:stretch>
        </p:blipFill>
        <p:spPr bwMode="auto">
          <a:xfrm>
            <a:off x="4284663" y="2564904"/>
            <a:ext cx="4392612" cy="39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5" descr="38cc4fc67e6316fa7179091ff498b1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1949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9" descr="38cc4fc67e6316fa7179091ff498b1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19925" y="404813"/>
            <a:ext cx="16271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5986462" cy="3222625"/>
          </a:xfrm>
        </p:spPr>
        <p:txBody>
          <a:bodyPr/>
          <a:lstStyle/>
          <a:p>
            <a:pPr algn="l"/>
            <a:r>
              <a:rPr lang="ru-RU" sz="3200" i="1" dirty="0" smtClean="0"/>
              <a:t>В этой узенькой коробке</a:t>
            </a:r>
            <a:br>
              <a:rPr lang="ru-RU" sz="3200" i="1" dirty="0" smtClean="0"/>
            </a:br>
            <a:r>
              <a:rPr lang="ru-RU" sz="3200" i="1" dirty="0" smtClean="0"/>
              <a:t>Ты найдёшь карандаши,</a:t>
            </a:r>
            <a:br>
              <a:rPr lang="ru-RU" sz="3200" i="1" dirty="0" smtClean="0"/>
            </a:br>
            <a:r>
              <a:rPr lang="ru-RU" sz="3200" i="1" dirty="0" smtClean="0"/>
              <a:t>Ручки, ластик, скрепки, кнопки –</a:t>
            </a:r>
            <a:br>
              <a:rPr lang="ru-RU" sz="3200" i="1" dirty="0" smtClean="0"/>
            </a:br>
            <a:r>
              <a:rPr lang="ru-RU" sz="3200" i="1" dirty="0" smtClean="0"/>
              <a:t>Что угодно для души.</a:t>
            </a:r>
            <a:r>
              <a:rPr lang="ru-RU" dirty="0" smtClean="0"/>
              <a:t> </a:t>
            </a:r>
          </a:p>
        </p:txBody>
      </p:sp>
      <p:pic>
        <p:nvPicPr>
          <p:cNvPr id="76803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5730">
            <a:off x="5334000" y="2066925"/>
            <a:ext cx="28575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809c5cd0d3a162a59bcbcb09df20bcf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617913"/>
            <a:ext cx="25193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915025" cy="3798887"/>
          </a:xfrm>
        </p:spPr>
        <p:txBody>
          <a:bodyPr/>
          <a:lstStyle/>
          <a:p>
            <a:pPr algn="l"/>
            <a:r>
              <a:rPr lang="ru-RU" sz="3200" i="1" smtClean="0"/>
              <a:t>Что за палочка в руке:</a:t>
            </a:r>
            <a:br>
              <a:rPr lang="ru-RU" sz="3200" i="1" smtClean="0"/>
            </a:br>
            <a:r>
              <a:rPr lang="ru-RU" sz="3200" i="1" smtClean="0"/>
              <a:t>Быстро чертит на листке.</a:t>
            </a:r>
            <a:br>
              <a:rPr lang="ru-RU" sz="3200" i="1" smtClean="0"/>
            </a:br>
            <a:r>
              <a:rPr lang="ru-RU" sz="3200" i="1" smtClean="0"/>
              <a:t>Всё, что нужно написал –</a:t>
            </a:r>
            <a:br>
              <a:rPr lang="ru-RU" sz="3200" i="1" smtClean="0"/>
            </a:br>
            <a:r>
              <a:rPr lang="ru-RU" sz="3200" i="1" smtClean="0"/>
              <a:t>Положи её в пенал.</a:t>
            </a:r>
            <a:r>
              <a:rPr lang="ru-RU" smtClean="0"/>
              <a:t> 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22"/>
          <a:stretch>
            <a:fillRect/>
          </a:stretch>
        </p:blipFill>
        <p:spPr bwMode="auto">
          <a:xfrm>
            <a:off x="5220072" y="2996952"/>
            <a:ext cx="3529013" cy="1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&amp;bcy;&amp;ocy;&amp;zhcy;&amp;softcy;&amp;yacy; &amp;kcy;&amp;ocy;&amp;rcy;&amp;ocy;&amp;vcy;&amp;k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16338"/>
            <a:ext cx="40322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ttp://im8-tub-ru.yandex.net/i?id=36201164-33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20888"/>
            <a:ext cx="307409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539552" y="188640"/>
            <a:ext cx="756084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+mj-lt"/>
              </a:rPr>
              <a:t>Помоги </a:t>
            </a: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Буратино </a:t>
            </a:r>
            <a:r>
              <a:rPr lang="ru-RU" sz="3600" dirty="0">
                <a:solidFill>
                  <a:srgbClr val="FF0000"/>
                </a:solidFill>
                <a:latin typeface="+mj-lt"/>
              </a:rPr>
              <a:t>собрать портфель</a:t>
            </a:r>
          </a:p>
        </p:txBody>
      </p:sp>
      <p:pic>
        <p:nvPicPr>
          <p:cNvPr id="6" name="Picture 3" descr="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052736"/>
            <a:ext cx="3600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45278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539750" y="4762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0" y="0"/>
            <a:ext cx="871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Algerian" pitchFamily="82" charset="0"/>
              </a:rPr>
              <a:t>Помоги </a:t>
            </a:r>
            <a:r>
              <a:rPr lang="ru-RU" sz="3600" dirty="0" smtClean="0">
                <a:solidFill>
                  <a:srgbClr val="FF0000"/>
                </a:solidFill>
                <a:latin typeface="Algerian" pitchFamily="82" charset="0"/>
              </a:rPr>
              <a:t>Буратино </a:t>
            </a:r>
            <a:r>
              <a:rPr lang="ru-RU" sz="3600" dirty="0">
                <a:solidFill>
                  <a:srgbClr val="FF0000"/>
                </a:solidFill>
                <a:latin typeface="Algerian" pitchFamily="82" charset="0"/>
              </a:rPr>
              <a:t>собрать </a:t>
            </a:r>
            <a:r>
              <a:rPr lang="ru-RU" sz="3600" dirty="0" smtClean="0">
                <a:solidFill>
                  <a:srgbClr val="FF0000"/>
                </a:solidFill>
                <a:latin typeface="Algerian" pitchFamily="82" charset="0"/>
              </a:rPr>
              <a:t>портфель, назови первый звук в словах</a:t>
            </a:r>
            <a:endParaRPr lang="ru-RU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6" name="Picture 13" descr="http://im5-tub-ru.yandex.net/i?id=223226756-70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5" descr="http://im7-tub-ru.yandex.net/i?id=301402051-70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http://im8-tub-ru.yandex.net/i?id=347995312-58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85750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9" descr="http://im7-tub-ru.yandex.net/i?id=182792536-1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96752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 descr="http://im8-tub-ru.yandex.net/i?id=16925447-37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500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3" descr="http://im7-tub-ru.yandex.net/i?id=1806698-36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0928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7" descr="http://im7-tub-ru.yandex.net/i?id=122507536-6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852936"/>
            <a:ext cx="127902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3" descr="http://im4-tub-ru.yandex.net/i?id=478583521-61-72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12776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5" descr="http://im8-tub-ru.yandex.net/i?id=453123401-19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340768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7" descr="http://im8-tub-ru.yandex.net/i?id=267790280-17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2780928"/>
            <a:ext cx="1476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9" descr="http://im5-tub-ru.yandex.net/i?id=474591651-30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4643438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1" descr="http://im8-tub-ru.yandex.net/i?id=477849701-64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4941168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AD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218</Words>
  <Application>Microsoft Office PowerPoint</Application>
  <PresentationFormat>Экран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Дорогие родители и  будущие  первоклассники!</vt:lpstr>
      <vt:lpstr>Слайд 2</vt:lpstr>
      <vt:lpstr>Что за странный Человечек деревянный На земле и под водой Ищет ключик золотой? Всюду нос суёт свой длинный. Кто же это?</vt:lpstr>
      <vt:lpstr>Слайд 4</vt:lpstr>
      <vt:lpstr>Свою косичку без опаски Она обмакивает в краски. Потом окрашенной косичкой В  альбоме водят по страничкам. </vt:lpstr>
      <vt:lpstr>В этой узенькой коробке Ты найдёшь карандаши, Ручки, ластик, скрепки, кнопки – Что угодно для души. </vt:lpstr>
      <vt:lpstr>Что за палочка в руке: Быстро чертит на листке. Всё, что нужно написал – Положи её в пенал. </vt:lpstr>
      <vt:lpstr>Слайд 8</vt:lpstr>
      <vt:lpstr>Слайд 9</vt:lpstr>
      <vt:lpstr>Портфель для Буратино готов! </vt:lpstr>
      <vt:lpstr>Слайд 11</vt:lpstr>
      <vt:lpstr>Слайд 12</vt:lpstr>
      <vt:lpstr>Отгадай загадки о сказочных героях</vt:lpstr>
      <vt:lpstr>Отгадай загадки о сказочных героях</vt:lpstr>
      <vt:lpstr> </vt:lpstr>
    </vt:vector>
  </TitlesOfParts>
  <Company>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56</cp:revision>
  <dcterms:created xsi:type="dcterms:W3CDTF">2009-08-19T07:48:04Z</dcterms:created>
  <dcterms:modified xsi:type="dcterms:W3CDTF">2025-01-04T16:09:40Z</dcterms:modified>
</cp:coreProperties>
</file>