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26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5C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7460CC7-4F0C-4874-97EA-D39BF7A59538}" type="datetimeFigureOut">
              <a:rPr lang="ru-RU"/>
              <a:pPr>
                <a:defRPr/>
              </a:pPr>
              <a:t>08.02.2024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3135310-D451-42C6-9A6E-0BFF8B31AC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4975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965D2-D2CF-472F-ACB9-A50C79395FD5}" type="datetime1">
              <a:rPr lang="ru-RU"/>
              <a:pPr>
                <a:defRPr/>
              </a:pPr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793BB-997A-45FB-845F-B2EC9ECBDE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392D9-5586-401B-85F7-02CFFB76627C}" type="datetime1">
              <a:rPr lang="ru-RU"/>
              <a:pPr>
                <a:defRPr/>
              </a:pPr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34768-480B-4091-8802-9BB7325EA6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D4BE3-7881-4EB0-8050-9A85BBAFE70E}" type="datetime1">
              <a:rPr lang="ru-RU"/>
              <a:pPr>
                <a:defRPr/>
              </a:pPr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32275-4154-425B-9D67-71C90084BE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05F98-256F-46D6-A0A0-F2E1BB801AC1}" type="datetime1">
              <a:rPr lang="ru-RU"/>
              <a:pPr>
                <a:defRPr/>
              </a:pPr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DDFC1-AB2C-41F9-8DC9-E288C58E28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95713-451A-4C29-ACA6-193079B183B7}" type="datetime1">
              <a:rPr lang="ru-RU"/>
              <a:pPr>
                <a:defRPr/>
              </a:pPr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121D5-1E35-4DBB-89A0-856618E468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8EF5B-4B9D-471E-8D69-57E90AF42A41}" type="datetime1">
              <a:rPr lang="ru-RU"/>
              <a:pPr>
                <a:defRPr/>
              </a:pPr>
              <a:t>08.02.2024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A6A15-7D38-42FC-A43D-7C2B148226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2DB9D-493D-44CA-97D2-B049726A3B04}" type="datetime1">
              <a:rPr lang="ru-RU"/>
              <a:pPr>
                <a:defRPr/>
              </a:pPr>
              <a:t>08.02.2024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72A38-6984-4B28-B016-8D24D44690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D39E9-3336-4606-AB36-2554A311FA30}" type="datetime1">
              <a:rPr lang="ru-RU"/>
              <a:pPr>
                <a:defRPr/>
              </a:pPr>
              <a:t>08.02.2024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FB649-7A6F-4BD6-850A-5D62EF11F4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A9167-0A76-46C9-AD0F-2542288CE1E3}" type="datetime1">
              <a:rPr lang="ru-RU"/>
              <a:pPr>
                <a:defRPr/>
              </a:pPr>
              <a:t>08.02.2024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DA721-D31A-45F0-BA33-E4FB4F3036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5B838-34F0-44A8-BB61-5C1529780F3A}" type="datetime1">
              <a:rPr lang="ru-RU"/>
              <a:pPr>
                <a:defRPr/>
              </a:pPr>
              <a:t>08.02.2024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11B39-F5B2-4801-A774-9798164D85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697F2-6F00-4A22-989E-1F3D270EB347}" type="datetime1">
              <a:rPr lang="ru-RU"/>
              <a:pPr>
                <a:defRPr/>
              </a:pPr>
              <a:t>08.02.2024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216DA-9FEA-4300-A9FC-EDD4FADFAE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31FAAB6-8F40-4A01-94DF-493A2A933A40}" type="datetime1">
              <a:rPr lang="ru-RU"/>
              <a:pPr>
                <a:defRPr/>
              </a:pPr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E96F227-038E-490F-9E23-837E0C71AC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13" Type="http://schemas.openxmlformats.org/officeDocument/2006/relationships/image" Target="../media/image13.gif"/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12" Type="http://schemas.openxmlformats.org/officeDocument/2006/relationships/image" Target="../media/image12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11" Type="http://schemas.openxmlformats.org/officeDocument/2006/relationships/image" Target="../media/image11.gif"/><Relationship Id="rId5" Type="http://schemas.openxmlformats.org/officeDocument/2006/relationships/image" Target="../media/image5.gif"/><Relationship Id="rId10" Type="http://schemas.openxmlformats.org/officeDocument/2006/relationships/image" Target="../media/image10.gif"/><Relationship Id="rId4" Type="http://schemas.openxmlformats.org/officeDocument/2006/relationships/image" Target="../media/image4.gif"/><Relationship Id="rId9" Type="http://schemas.openxmlformats.org/officeDocument/2006/relationships/image" Target="../media/image9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slide" Target="slide2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13" Type="http://schemas.openxmlformats.org/officeDocument/2006/relationships/slide" Target="slide8.xml"/><Relationship Id="rId3" Type="http://schemas.openxmlformats.org/officeDocument/2006/relationships/slide" Target="slide3.xml"/><Relationship Id="rId7" Type="http://schemas.openxmlformats.org/officeDocument/2006/relationships/image" Target="../media/image7.gif"/><Relationship Id="rId12" Type="http://schemas.openxmlformats.org/officeDocument/2006/relationships/image" Target="../media/image12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11" Type="http://schemas.openxmlformats.org/officeDocument/2006/relationships/image" Target="../media/image11.gif"/><Relationship Id="rId5" Type="http://schemas.openxmlformats.org/officeDocument/2006/relationships/image" Target="../media/image5.gif"/><Relationship Id="rId10" Type="http://schemas.openxmlformats.org/officeDocument/2006/relationships/image" Target="../media/image10.gif"/><Relationship Id="rId4" Type="http://schemas.openxmlformats.org/officeDocument/2006/relationships/image" Target="../media/image4.gif"/><Relationship Id="rId9" Type="http://schemas.openxmlformats.org/officeDocument/2006/relationships/image" Target="../media/image9.gif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slide" Target="slide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slide" Target="slide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slide" Target="slide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slide" Target="slide2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slide" Target="slide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42910" y="3429000"/>
            <a:ext cx="7772400" cy="1470025"/>
          </a:xfrm>
        </p:spPr>
        <p:txBody>
          <a:bodyPr/>
          <a:lstStyle/>
          <a:p>
            <a:r>
              <a:rPr lang="ru-RU" b="1" dirty="0" smtClean="0"/>
              <a:t>Считаем и сравниваем.</a:t>
            </a:r>
          </a:p>
        </p:txBody>
      </p:sp>
      <p:sp>
        <p:nvSpPr>
          <p:cNvPr id="16" name="Подзаголовок 15"/>
          <p:cNvSpPr>
            <a:spLocks noGrp="1"/>
          </p:cNvSpPr>
          <p:nvPr>
            <p:ph type="subTitle" idx="1"/>
          </p:nvPr>
        </p:nvSpPr>
        <p:spPr>
          <a:xfrm>
            <a:off x="1571604" y="4714884"/>
            <a:ext cx="6400800" cy="1466872"/>
          </a:xfrm>
        </p:spPr>
        <p:txBody>
          <a:bodyPr/>
          <a:lstStyle/>
          <a:p>
            <a:r>
              <a:rPr lang="ru-RU" sz="2400" b="1" dirty="0" smtClean="0">
                <a:solidFill>
                  <a:srgbClr val="225C31"/>
                </a:solidFill>
              </a:rPr>
              <a:t>15.03.2024</a:t>
            </a:r>
            <a:endParaRPr lang="ru-RU" sz="2400" b="1" dirty="0">
              <a:solidFill>
                <a:srgbClr val="225C31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000100" y="857232"/>
            <a:ext cx="4572032" cy="3000396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57150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isometricTopUp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52" name="Picture 2" descr="H:\Documents and Settings\Aida\Рабочий стол\НОвая ГРАФИКА сборник\КАРТИНКИ СБОРНИК_ школьные\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63" y="2500313"/>
            <a:ext cx="642937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3" descr="H:\Documents and Settings\Aida\Рабочий стол\НОвая ГРАФИКА сборник\КАРТИНКИ СБОРНИК_ школьные\2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4625" y="2143125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4" descr="H:\Documents and Settings\Aida\Рабочий стол\НОвая ГРАФИКА сборник\КАРТИНКИ СБОРНИК_ школьные\3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71688" y="2786063"/>
            <a:ext cx="7524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5" descr="H:\Documents and Settings\Aida\Рабочий стол\НОвая ГРАФИКА сборник\КАРТИНКИ СБОРНИК_ школьные\4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43375" y="1143000"/>
            <a:ext cx="681038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6" descr="H:\Documents and Settings\Aida\Рабочий стол\НОвая ГРАФИКА сборник\КАРТИНКИ СБОРНИК_ школьные\6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57313" y="1928813"/>
            <a:ext cx="823912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7" descr="H:\Documents and Settings\Aida\Рабочий стол\НОвая ГРАФИКА сборник\КАРТИНКИ СБОРНИК_ школьные\7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357563" y="857250"/>
            <a:ext cx="681037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8" descr="H:\Documents and Settings\Aida\Рабочий стол\НОвая ГРАФИКА сборник\КАРТИНКИ СБОРНИК_ школьные\8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286000" y="1428750"/>
            <a:ext cx="823913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9" descr="H:\Documents and Settings\Aida\Рабочий стол\НОвая ГРАФИКА сборник\КАРТИНКИ СБОРНИК_ школьные\9.gif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286125" y="1571625"/>
            <a:ext cx="681038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0" descr="H:\Documents and Settings\Aida\Рабочий стол\НОвая ГРАФИКА сборник\КАРТИНКИ СБОРНИК_ школьные\0.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000500" y="1928813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" name="Прямоугольник 76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 w="76200">
            <a:solidFill>
              <a:schemeClr val="accent3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64" name="Picture 21" descr="H:\Documents and Settings\Aida\Рабочий стол\НОвая ГРАФИКА сборник\КАРТИНКИ СБОРНИК_ школьные\Копия boworms3.gif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 flipH="1">
            <a:off x="7000892" y="4714884"/>
            <a:ext cx="1643062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" name="Прямоугольник 80"/>
          <p:cNvSpPr/>
          <p:nvPr/>
        </p:nvSpPr>
        <p:spPr>
          <a:xfrm>
            <a:off x="214313" y="6429375"/>
            <a:ext cx="1195387" cy="2460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http://aida.ucoz.ru</a:t>
            </a:r>
            <a:endParaRPr lang="ru-RU" sz="1000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00100" y="0"/>
            <a:ext cx="7758138" cy="1143000"/>
          </a:xfrm>
        </p:spPr>
        <p:txBody>
          <a:bodyPr/>
          <a:lstStyle/>
          <a:p>
            <a:r>
              <a:rPr lang="ru-RU" sz="4000" b="1" i="1" dirty="0" smtClean="0"/>
              <a:t>Сравни числа и поставь знак сравнения</a:t>
            </a:r>
            <a:endParaRPr lang="ru-RU" sz="4000" b="1" i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357818" y="4143380"/>
            <a:ext cx="114300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0" b="1" dirty="0">
                <a:solidFill>
                  <a:srgbClr val="C00000"/>
                </a:solidFill>
              </a:rPr>
              <a:t>&gt;</a:t>
            </a:r>
            <a:endParaRPr lang="ru-RU" sz="10000" dirty="0">
              <a:solidFill>
                <a:srgbClr val="C0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428860" y="4143380"/>
            <a:ext cx="1289135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0" b="1" dirty="0">
                <a:solidFill>
                  <a:srgbClr val="C00000"/>
                </a:solidFill>
              </a:rPr>
              <a:t>&lt;</a:t>
            </a:r>
            <a:r>
              <a:rPr lang="ru-RU" sz="10000" b="1" dirty="0"/>
              <a:t> </a:t>
            </a:r>
            <a:endParaRPr lang="ru-RU" sz="100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929058" y="4286256"/>
            <a:ext cx="933269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0" b="1" dirty="0">
                <a:solidFill>
                  <a:srgbClr val="C00000"/>
                </a:solidFill>
              </a:rPr>
              <a:t>=</a:t>
            </a:r>
            <a:endParaRPr lang="ru-RU" sz="10000" dirty="0">
              <a:solidFill>
                <a:srgbClr val="C00000"/>
              </a:solidFill>
            </a:endParaRPr>
          </a:p>
        </p:txBody>
      </p:sp>
      <p:sp>
        <p:nvSpPr>
          <p:cNvPr id="23" name="Стрелка вправо 22">
            <a:hlinkClick r:id="" action="ppaction://hlinkshowjump?jump=nextslide"/>
          </p:cNvPr>
          <p:cNvSpPr/>
          <p:nvPr/>
        </p:nvSpPr>
        <p:spPr>
          <a:xfrm>
            <a:off x="428596" y="6143644"/>
            <a:ext cx="642942" cy="357190"/>
          </a:xfrm>
          <a:prstGeom prst="rightArrow">
            <a:avLst/>
          </a:prstGeom>
          <a:solidFill>
            <a:srgbClr val="225C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2714612" y="1714488"/>
            <a:ext cx="164307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0" b="1" dirty="0" smtClean="0">
                <a:solidFill>
                  <a:srgbClr val="C00000"/>
                </a:solidFill>
              </a:rPr>
              <a:t>3</a:t>
            </a:r>
            <a:endParaRPr lang="ru-RU" sz="10000" b="1" dirty="0">
              <a:solidFill>
                <a:srgbClr val="C0000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357818" y="1714488"/>
            <a:ext cx="10001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0" b="1" dirty="0" smtClean="0">
                <a:solidFill>
                  <a:srgbClr val="C00000"/>
                </a:solidFill>
              </a:rPr>
              <a:t>1</a:t>
            </a:r>
            <a:endParaRPr lang="ru-RU" sz="10000" b="1" dirty="0">
              <a:solidFill>
                <a:srgbClr val="C00000"/>
              </a:solidFill>
            </a:endParaRPr>
          </a:p>
        </p:txBody>
      </p:sp>
      <p:pic>
        <p:nvPicPr>
          <p:cNvPr id="6146" name="Picture 2" descr="C:\Users\Учитель\Desktop\картинки\post_38_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2266014"/>
            <a:ext cx="1643074" cy="3162609"/>
          </a:xfrm>
          <a:prstGeom prst="rect">
            <a:avLst/>
          </a:prstGeom>
          <a:noFill/>
        </p:spPr>
      </p:pic>
      <p:sp>
        <p:nvSpPr>
          <p:cNvPr id="12" name="Управляющая кнопка: домой 11">
            <a:hlinkClick r:id="rId5" action="ppaction://hlinksldjump" highlightClick="1"/>
          </p:cNvPr>
          <p:cNvSpPr/>
          <p:nvPr/>
        </p:nvSpPr>
        <p:spPr>
          <a:xfrm>
            <a:off x="8358214" y="5786454"/>
            <a:ext cx="571504" cy="785818"/>
          </a:xfrm>
          <a:prstGeom prst="actionButtonHom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225C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651751" y="5816040"/>
            <a:ext cx="5348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Меньше        равно         больше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21906E-6 L -0.15746 -0.35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0" y="-17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/>
              <a:t>В тетрадях в клеточку, </a:t>
            </a:r>
            <a:r>
              <a:rPr lang="ru-RU" b="1" i="1" dirty="0" smtClean="0"/>
              <a:t>чертим по клеткам квадрат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ED39E9-3336-4606-AB36-2554A311FA30}" type="datetime1">
              <a:rPr lang="ru-RU" smtClean="0"/>
              <a:pPr>
                <a:defRPr/>
              </a:pPr>
              <a:t>08.02.2024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9FB649-7A6F-4BD6-850A-5D62EF11F495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0540855"/>
              </p:ext>
            </p:extLst>
          </p:nvPr>
        </p:nvGraphicFramePr>
        <p:xfrm>
          <a:off x="2555776" y="1990800"/>
          <a:ext cx="2950368" cy="2950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CorelDRAW" r:id="rId3" imgW="1292964" imgH="1292328" progId="CorelDRAW.Graphic.13">
                  <p:embed/>
                </p:oleObj>
              </mc:Choice>
              <mc:Fallback>
                <p:oleObj name="CorelDRAW" r:id="rId3" imgW="1292964" imgH="1292328" progId="CorelDRAW.Graphic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55776" y="1990800"/>
                        <a:ext cx="2950368" cy="29503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6080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00100" y="0"/>
            <a:ext cx="7758138" cy="1143000"/>
          </a:xfrm>
        </p:spPr>
        <p:txBody>
          <a:bodyPr/>
          <a:lstStyle/>
          <a:p>
            <a:r>
              <a:rPr lang="ru-RU" sz="4000" b="1" i="1" dirty="0" smtClean="0"/>
              <a:t>В тетрадях в клеточку, чертим</a:t>
            </a:r>
            <a:endParaRPr lang="ru-RU" sz="4000" b="1" i="1" dirty="0"/>
          </a:p>
        </p:txBody>
      </p:sp>
      <p:sp>
        <p:nvSpPr>
          <p:cNvPr id="23" name="Стрелка вправо 22">
            <a:hlinkClick r:id="" action="ppaction://hlinkshowjump?jump=nextslide"/>
          </p:cNvPr>
          <p:cNvSpPr/>
          <p:nvPr/>
        </p:nvSpPr>
        <p:spPr>
          <a:xfrm>
            <a:off x="428596" y="6143644"/>
            <a:ext cx="642942" cy="357190"/>
          </a:xfrm>
          <a:prstGeom prst="rightArrow">
            <a:avLst/>
          </a:prstGeom>
          <a:solidFill>
            <a:srgbClr val="225C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C:\Users\Учитель\Desktop\картинки\post_38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266014"/>
            <a:ext cx="1643074" cy="3162609"/>
          </a:xfrm>
          <a:prstGeom prst="rect">
            <a:avLst/>
          </a:prstGeom>
          <a:noFill/>
        </p:spPr>
      </p:pic>
      <p:sp>
        <p:nvSpPr>
          <p:cNvPr id="12" name="Управляющая кнопка: домой 11">
            <a:hlinkClick r:id="rId3" action="ppaction://hlinksldjump" highlightClick="1"/>
          </p:cNvPr>
          <p:cNvSpPr/>
          <p:nvPr/>
        </p:nvSpPr>
        <p:spPr>
          <a:xfrm>
            <a:off x="8358214" y="5786454"/>
            <a:ext cx="571504" cy="785818"/>
          </a:xfrm>
          <a:prstGeom prst="actionButtonHom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225C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s://deti54.ru/wp-content/uploads/9/6/1/961f52d2a823826ad797c82bbab0bc0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908720"/>
            <a:ext cx="4913911" cy="545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1700808"/>
            <a:ext cx="7758138" cy="1143000"/>
          </a:xfrm>
        </p:spPr>
        <p:txBody>
          <a:bodyPr/>
          <a:lstStyle/>
          <a:p>
            <a:r>
              <a:rPr lang="ru-RU" sz="4000" b="1" i="1" dirty="0" smtClean="0"/>
              <a:t>Спасибо за внимание!</a:t>
            </a:r>
            <a:endParaRPr lang="ru-RU" sz="4000" b="1" i="1" dirty="0"/>
          </a:p>
        </p:txBody>
      </p:sp>
      <p:sp>
        <p:nvSpPr>
          <p:cNvPr id="12" name="Управляющая кнопка: домой 11">
            <a:hlinkClick r:id="rId2" action="ppaction://hlinksldjump" highlightClick="1"/>
          </p:cNvPr>
          <p:cNvSpPr/>
          <p:nvPr/>
        </p:nvSpPr>
        <p:spPr>
          <a:xfrm>
            <a:off x="8358214" y="5786454"/>
            <a:ext cx="571504" cy="785818"/>
          </a:xfrm>
          <a:prstGeom prst="actionButtonHom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225C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Учитель\Desktop\картинки\0_6bef2_bba292ae_X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7744" y="836712"/>
            <a:ext cx="5077228" cy="55717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571604" y="2357430"/>
            <a:ext cx="7000892" cy="1470025"/>
          </a:xfrm>
        </p:spPr>
        <p:txBody>
          <a:bodyPr/>
          <a:lstStyle/>
          <a:p>
            <a:r>
              <a:rPr lang="ru-RU" b="1" dirty="0" smtClean="0">
                <a:hlinkClick r:id="rId3" action="ppaction://hlinksldjump"/>
              </a:rPr>
              <a:t>Сравниваем предметы.</a:t>
            </a:r>
            <a:endParaRPr lang="ru-RU" b="1" dirty="0" smtClean="0"/>
          </a:p>
        </p:txBody>
      </p:sp>
      <p:pic>
        <p:nvPicPr>
          <p:cNvPr id="2052" name="Picture 2" descr="H:\Documents and Settings\Aida\Рабочий стол\НОвая ГРАФИКА сборник\КАРТИНКИ СБОРНИК_ школьные\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1857364"/>
            <a:ext cx="642937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3" descr="H:\Documents and Settings\Aida\Рабочий стол\НОвая ГРАФИКА сборник\КАРТИНКИ СБОРНИК_ школьные\2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14" y="1714488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4" descr="H:\Documents and Settings\Aida\Рабочий стол\НОвая ГРАФИКА сборник\КАРТИНКИ СБОРНИК_ школьные\3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2428868"/>
            <a:ext cx="7524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5" descr="H:\Documents and Settings\Aida\Рабочий стол\НОвая ГРАФИКА сборник\КАРТИНКИ СБОРНИК_ школьные\4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85918" y="1071546"/>
            <a:ext cx="681038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6" descr="H:\Documents and Settings\Aida\Рабочий стол\НОвая ГРАФИКА сборник\КАРТИНКИ СБОРНИК_ школьные\6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20" y="1357298"/>
            <a:ext cx="823912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7" descr="H:\Documents and Settings\Aida\Рабочий стол\НОвая ГРАФИКА сборник\КАРТИНКИ СБОРНИК_ школьные\7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71604" y="357166"/>
            <a:ext cx="681037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8" descr="H:\Documents and Settings\Aida\Рабочий стол\НОвая ГРАФИКА сборник\КАРТИНКИ СБОРНИК_ школьные\8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00034" y="428604"/>
            <a:ext cx="823913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9" descr="H:\Documents and Settings\Aida\Рабочий стол\НОвая ГРАФИКА сборник\КАРТИНКИ СБОРНИК_ школьные\9.gif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357422" y="357166"/>
            <a:ext cx="681038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0" descr="H:\Documents and Settings\Aida\Рабочий стол\НОвая ГРАФИКА сборник\КАРТИНКИ СБОРНИК_ школьные\0.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857488" y="1000108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" name="Прямоугольник 76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 w="76200">
            <a:solidFill>
              <a:schemeClr val="accent3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1" name="Прямоугольник 80"/>
          <p:cNvSpPr/>
          <p:nvPr/>
        </p:nvSpPr>
        <p:spPr>
          <a:xfrm>
            <a:off x="214313" y="6429375"/>
            <a:ext cx="1195387" cy="2460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http://aida.ucoz.ru</a:t>
            </a:r>
            <a:endParaRPr lang="ru-RU" sz="1000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1643042" y="3643314"/>
            <a:ext cx="6400800" cy="1214446"/>
          </a:xfrm>
        </p:spPr>
        <p:txBody>
          <a:bodyPr/>
          <a:lstStyle/>
          <a:p>
            <a:r>
              <a:rPr lang="ru-RU" sz="4400" b="1" dirty="0" smtClean="0">
                <a:solidFill>
                  <a:schemeClr val="tx1"/>
                </a:solidFill>
                <a:hlinkClick r:id="rId13" action="ppaction://hlinksldjump"/>
              </a:rPr>
              <a:t>Сравниваем  числа.</a:t>
            </a:r>
            <a:endParaRPr lang="ru-RU" sz="4400" dirty="0">
              <a:solidFill>
                <a:schemeClr val="tx1"/>
              </a:solidFill>
            </a:endParaRPr>
          </a:p>
        </p:txBody>
      </p:sp>
      <p:pic>
        <p:nvPicPr>
          <p:cNvPr id="7170" name="Picture 2" descr="C:\Users\Учитель\Desktop\картинки\3e586fa323be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786578" y="3929066"/>
            <a:ext cx="2140015" cy="270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00100" y="0"/>
            <a:ext cx="7758138" cy="1143000"/>
          </a:xfrm>
        </p:spPr>
        <p:txBody>
          <a:bodyPr/>
          <a:lstStyle/>
          <a:p>
            <a:r>
              <a:rPr lang="ru-RU" sz="4000" b="1" i="1" dirty="0" smtClean="0"/>
              <a:t>Сравни количество предметов, поставь знак сравнения</a:t>
            </a:r>
            <a:endParaRPr lang="ru-RU" sz="4000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285860"/>
            <a:ext cx="3643338" cy="30003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14942" y="1214422"/>
            <a:ext cx="3643338" cy="30003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386" name="Picture 2" descr="C:\Users\Учитель\Documents\Картинки на прозрачном фоне\biser.info_9293218844c2df932b91f8_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 flipV="1">
            <a:off x="500034" y="1428736"/>
            <a:ext cx="675078" cy="519810"/>
          </a:xfrm>
          <a:prstGeom prst="rect">
            <a:avLst/>
          </a:prstGeom>
          <a:noFill/>
        </p:spPr>
      </p:pic>
      <p:pic>
        <p:nvPicPr>
          <p:cNvPr id="8" name="Picture 2" descr="C:\Users\Учитель\Documents\Картинки на прозрачном фоне\biser.info_9293218844c2df932b91f8_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 flipV="1">
            <a:off x="928662" y="2214554"/>
            <a:ext cx="675078" cy="519810"/>
          </a:xfrm>
          <a:prstGeom prst="rect">
            <a:avLst/>
          </a:prstGeom>
          <a:noFill/>
        </p:spPr>
      </p:pic>
      <p:pic>
        <p:nvPicPr>
          <p:cNvPr id="9" name="Picture 2" descr="C:\Users\Учитель\Documents\Картинки на прозрачном фоне\biser.info_9293218844c2df932b91f8_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 flipV="1">
            <a:off x="2071670" y="2214554"/>
            <a:ext cx="675078" cy="519810"/>
          </a:xfrm>
          <a:prstGeom prst="rect">
            <a:avLst/>
          </a:prstGeom>
          <a:noFill/>
        </p:spPr>
      </p:pic>
      <p:pic>
        <p:nvPicPr>
          <p:cNvPr id="10" name="Picture 2" descr="C:\Users\Учитель\Documents\Картинки на прозрачном фоне\biser.info_9293218844c2df932b91f8_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 flipV="1">
            <a:off x="500034" y="3000372"/>
            <a:ext cx="675078" cy="519810"/>
          </a:xfrm>
          <a:prstGeom prst="rect">
            <a:avLst/>
          </a:prstGeom>
          <a:noFill/>
        </p:spPr>
      </p:pic>
      <p:pic>
        <p:nvPicPr>
          <p:cNvPr id="11" name="Picture 2" descr="C:\Users\Учитель\Documents\Картинки на прозрачном фоне\biser.info_9293218844c2df932b91f8_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 flipV="1">
            <a:off x="1428728" y="3429000"/>
            <a:ext cx="675078" cy="519810"/>
          </a:xfrm>
          <a:prstGeom prst="rect">
            <a:avLst/>
          </a:prstGeom>
          <a:noFill/>
        </p:spPr>
      </p:pic>
      <p:pic>
        <p:nvPicPr>
          <p:cNvPr id="12" name="Picture 2" descr="C:\Users\Учитель\Documents\Картинки на прозрачном фоне\biser.info_9293218844c2df932b91f8_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 flipV="1">
            <a:off x="2500298" y="3071810"/>
            <a:ext cx="675078" cy="519810"/>
          </a:xfrm>
          <a:prstGeom prst="rect">
            <a:avLst/>
          </a:prstGeom>
          <a:noFill/>
        </p:spPr>
      </p:pic>
      <p:pic>
        <p:nvPicPr>
          <p:cNvPr id="13" name="Picture 2" descr="C:\Users\Учитель\Documents\Картинки на прозрачном фоне\biser.info_9293218844c2df932b91f8_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 flipV="1">
            <a:off x="2643174" y="1571612"/>
            <a:ext cx="675078" cy="519810"/>
          </a:xfrm>
          <a:prstGeom prst="rect">
            <a:avLst/>
          </a:prstGeom>
          <a:noFill/>
        </p:spPr>
      </p:pic>
      <p:pic>
        <p:nvPicPr>
          <p:cNvPr id="16387" name="Picture 3" descr="C:\Users\Учитель\Documents\Картинки на прозрачном фоне\1238425523_6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0581" b="51779"/>
          <a:stretch>
            <a:fillRect/>
          </a:stretch>
        </p:blipFill>
        <p:spPr bwMode="auto">
          <a:xfrm>
            <a:off x="5572132" y="2571744"/>
            <a:ext cx="785819" cy="1047506"/>
          </a:xfrm>
          <a:prstGeom prst="rect">
            <a:avLst/>
          </a:prstGeom>
          <a:noFill/>
        </p:spPr>
      </p:pic>
      <p:pic>
        <p:nvPicPr>
          <p:cNvPr id="15" name="Picture 3" descr="C:\Users\Учитель\Documents\Картинки на прозрачном фоне\1238425523_6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0581" b="51779"/>
          <a:stretch>
            <a:fillRect/>
          </a:stretch>
        </p:blipFill>
        <p:spPr bwMode="auto">
          <a:xfrm>
            <a:off x="6572264" y="1785926"/>
            <a:ext cx="785819" cy="1047506"/>
          </a:xfrm>
          <a:prstGeom prst="rect">
            <a:avLst/>
          </a:prstGeom>
          <a:noFill/>
        </p:spPr>
      </p:pic>
      <p:pic>
        <p:nvPicPr>
          <p:cNvPr id="16" name="Picture 3" descr="C:\Users\Учитель\Documents\Картинки на прозрачном фоне\1238425523_6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0581" b="51779"/>
          <a:stretch>
            <a:fillRect/>
          </a:stretch>
        </p:blipFill>
        <p:spPr bwMode="auto">
          <a:xfrm>
            <a:off x="5357818" y="1428736"/>
            <a:ext cx="785819" cy="1047506"/>
          </a:xfrm>
          <a:prstGeom prst="rect">
            <a:avLst/>
          </a:prstGeom>
          <a:noFill/>
        </p:spPr>
      </p:pic>
      <p:pic>
        <p:nvPicPr>
          <p:cNvPr id="17" name="Picture 3" descr="C:\Users\Учитель\Documents\Картинки на прозрачном фоне\1238425523_6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0581" b="51779"/>
          <a:stretch>
            <a:fillRect/>
          </a:stretch>
        </p:blipFill>
        <p:spPr bwMode="auto">
          <a:xfrm>
            <a:off x="7572396" y="1500174"/>
            <a:ext cx="785819" cy="1047506"/>
          </a:xfrm>
          <a:prstGeom prst="rect">
            <a:avLst/>
          </a:prstGeom>
          <a:noFill/>
        </p:spPr>
      </p:pic>
      <p:pic>
        <p:nvPicPr>
          <p:cNvPr id="18" name="Picture 3" descr="C:\Users\Учитель\Documents\Картинки на прозрачном фоне\1238425523_6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0581" b="51779"/>
          <a:stretch>
            <a:fillRect/>
          </a:stretch>
        </p:blipFill>
        <p:spPr bwMode="auto">
          <a:xfrm>
            <a:off x="7358082" y="2857496"/>
            <a:ext cx="785819" cy="1047506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5357818" y="5000636"/>
            <a:ext cx="57150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/>
              <a:t>&gt;</a:t>
            </a:r>
            <a:endParaRPr lang="ru-RU" sz="66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000364" y="4929198"/>
            <a:ext cx="89159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/>
              <a:t>&lt;</a:t>
            </a:r>
            <a:r>
              <a:rPr lang="ru-RU" sz="6000" b="1" dirty="0"/>
              <a:t> </a:t>
            </a:r>
            <a:endParaRPr lang="ru-RU" sz="60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143372" y="4929198"/>
            <a:ext cx="67839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/>
              <a:t>=</a:t>
            </a:r>
            <a:endParaRPr lang="ru-RU" sz="6600" dirty="0"/>
          </a:p>
        </p:txBody>
      </p:sp>
      <p:sp>
        <p:nvSpPr>
          <p:cNvPr id="22" name="Управляющая кнопка: домой 21">
            <a:hlinkClick r:id="rId6" action="ppaction://hlinksldjump" highlightClick="1"/>
          </p:cNvPr>
          <p:cNvSpPr/>
          <p:nvPr/>
        </p:nvSpPr>
        <p:spPr>
          <a:xfrm>
            <a:off x="8358214" y="5786454"/>
            <a:ext cx="571504" cy="785818"/>
          </a:xfrm>
          <a:prstGeom prst="actionButtonHom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225C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>
            <a:hlinkClick r:id="" action="ppaction://hlinkshowjump?jump=nextslide"/>
          </p:cNvPr>
          <p:cNvSpPr/>
          <p:nvPr/>
        </p:nvSpPr>
        <p:spPr>
          <a:xfrm>
            <a:off x="428596" y="6143644"/>
            <a:ext cx="642942" cy="357190"/>
          </a:xfrm>
          <a:prstGeom prst="rightArrow">
            <a:avLst/>
          </a:prstGeom>
          <a:solidFill>
            <a:srgbClr val="225C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651751" y="5816040"/>
            <a:ext cx="5348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Меньше        равно         больше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7.40227E-8 L -0.13385 -0.440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0" y="-220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00100" y="0"/>
            <a:ext cx="7758138" cy="1143000"/>
          </a:xfrm>
        </p:spPr>
        <p:txBody>
          <a:bodyPr/>
          <a:lstStyle/>
          <a:p>
            <a:r>
              <a:rPr lang="ru-RU" sz="4000" b="1" i="1" dirty="0" smtClean="0"/>
              <a:t>Сравни количество предметов, поставь знак сравнения</a:t>
            </a:r>
            <a:endParaRPr lang="ru-RU" sz="4000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285860"/>
            <a:ext cx="3643338" cy="30003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14942" y="1214422"/>
            <a:ext cx="3643338" cy="30003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357818" y="5000636"/>
            <a:ext cx="57150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/>
              <a:t>&gt;</a:t>
            </a:r>
            <a:endParaRPr lang="ru-RU" sz="66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000364" y="4929198"/>
            <a:ext cx="89159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/>
              <a:t>&lt;</a:t>
            </a:r>
            <a:r>
              <a:rPr lang="ru-RU" sz="6000" b="1" dirty="0"/>
              <a:t> </a:t>
            </a:r>
            <a:endParaRPr lang="ru-RU" sz="60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143372" y="4929198"/>
            <a:ext cx="67839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/>
              <a:t>=</a:t>
            </a:r>
            <a:endParaRPr lang="ru-RU" sz="6600" dirty="0"/>
          </a:p>
        </p:txBody>
      </p:sp>
      <p:sp>
        <p:nvSpPr>
          <p:cNvPr id="22" name="Управляющая кнопка: домой 21">
            <a:hlinkClick r:id="rId4" action="ppaction://hlinksldjump" highlightClick="1"/>
          </p:cNvPr>
          <p:cNvSpPr/>
          <p:nvPr/>
        </p:nvSpPr>
        <p:spPr>
          <a:xfrm>
            <a:off x="8358214" y="5786454"/>
            <a:ext cx="571504" cy="785818"/>
          </a:xfrm>
          <a:prstGeom prst="actionButtonHom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225C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>
            <a:hlinkClick r:id="" action="ppaction://hlinkshowjump?jump=nextslide"/>
          </p:cNvPr>
          <p:cNvSpPr/>
          <p:nvPr/>
        </p:nvSpPr>
        <p:spPr>
          <a:xfrm>
            <a:off x="428596" y="6143644"/>
            <a:ext cx="642942" cy="357190"/>
          </a:xfrm>
          <a:prstGeom prst="rightArrow">
            <a:avLst/>
          </a:prstGeom>
          <a:solidFill>
            <a:srgbClr val="225C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Учитель\Documents\Картинки на прозрачном фоне\0_8b8e9_97a98ba4_X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1500174"/>
            <a:ext cx="1357322" cy="880563"/>
          </a:xfrm>
          <a:prstGeom prst="rect">
            <a:avLst/>
          </a:prstGeom>
          <a:noFill/>
        </p:spPr>
      </p:pic>
      <p:pic>
        <p:nvPicPr>
          <p:cNvPr id="24" name="Picture 2" descr="C:\Users\Учитель\Documents\Картинки на прозрачном фоне\0_8b8e9_97a98ba4_X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3071810"/>
            <a:ext cx="1357322" cy="880563"/>
          </a:xfrm>
          <a:prstGeom prst="rect">
            <a:avLst/>
          </a:prstGeom>
          <a:noFill/>
        </p:spPr>
      </p:pic>
      <p:pic>
        <p:nvPicPr>
          <p:cNvPr id="25" name="Picture 2" descr="C:\Users\Учитель\Documents\Картинки на прозрачном фоне\0_8b8e9_97a98ba4_X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5984" y="1571612"/>
            <a:ext cx="1357322" cy="880563"/>
          </a:xfrm>
          <a:prstGeom prst="rect">
            <a:avLst/>
          </a:prstGeom>
          <a:noFill/>
        </p:spPr>
      </p:pic>
      <p:pic>
        <p:nvPicPr>
          <p:cNvPr id="26" name="Picture 2" descr="C:\Users\Учитель\Documents\Картинки на прозрачном фоне\0_8b8e9_97a98ba4_X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5984" y="3071810"/>
            <a:ext cx="1357322" cy="880563"/>
          </a:xfrm>
          <a:prstGeom prst="rect">
            <a:avLst/>
          </a:prstGeom>
          <a:noFill/>
        </p:spPr>
      </p:pic>
      <p:pic>
        <p:nvPicPr>
          <p:cNvPr id="1027" name="Picture 3" descr="C:\Users\Учитель\Documents\Картинки на прозрачном фоне\0_9e22a_628ad192_X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00826" y="1357298"/>
            <a:ext cx="935295" cy="714332"/>
          </a:xfrm>
          <a:prstGeom prst="rect">
            <a:avLst/>
          </a:prstGeom>
          <a:noFill/>
        </p:spPr>
      </p:pic>
      <p:pic>
        <p:nvPicPr>
          <p:cNvPr id="27" name="Picture 3" descr="C:\Users\Учитель\Documents\Картинки на прозрачном фоне\0_9e22a_628ad192_X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29256" y="1857364"/>
            <a:ext cx="935295" cy="714332"/>
          </a:xfrm>
          <a:prstGeom prst="rect">
            <a:avLst/>
          </a:prstGeom>
          <a:noFill/>
        </p:spPr>
      </p:pic>
      <p:pic>
        <p:nvPicPr>
          <p:cNvPr id="28" name="Picture 3" descr="C:\Users\Учитель\Documents\Картинки на прозрачном фоне\0_9e22a_628ad192_X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7950" y="2357430"/>
            <a:ext cx="935295" cy="714332"/>
          </a:xfrm>
          <a:prstGeom prst="rect">
            <a:avLst/>
          </a:prstGeom>
          <a:noFill/>
        </p:spPr>
      </p:pic>
      <p:pic>
        <p:nvPicPr>
          <p:cNvPr id="29" name="Picture 3" descr="C:\Users\Учитель\Documents\Картинки на прозрачном фоне\0_9e22a_628ad192_X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00958" y="2000240"/>
            <a:ext cx="935295" cy="714332"/>
          </a:xfrm>
          <a:prstGeom prst="rect">
            <a:avLst/>
          </a:prstGeom>
          <a:noFill/>
        </p:spPr>
      </p:pic>
      <p:pic>
        <p:nvPicPr>
          <p:cNvPr id="30" name="Picture 3" descr="C:\Users\Учитель\Documents\Картинки на прозрачном фоне\0_9e22a_628ad192_X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86710" y="3000372"/>
            <a:ext cx="935295" cy="714332"/>
          </a:xfrm>
          <a:prstGeom prst="rect">
            <a:avLst/>
          </a:prstGeom>
          <a:noFill/>
        </p:spPr>
      </p:pic>
      <p:pic>
        <p:nvPicPr>
          <p:cNvPr id="31" name="Picture 3" descr="C:\Users\Учитель\Documents\Картинки на прозрачном фоне\0_9e22a_628ad192_X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3702" y="3286124"/>
            <a:ext cx="935295" cy="714332"/>
          </a:xfrm>
          <a:prstGeom prst="rect">
            <a:avLst/>
          </a:prstGeom>
          <a:noFill/>
        </p:spPr>
      </p:pic>
      <p:pic>
        <p:nvPicPr>
          <p:cNvPr id="32" name="Picture 3" descr="C:\Users\Учитель\Documents\Картинки на прозрачном фоне\0_9e22a_628ad192_X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0694" y="3286124"/>
            <a:ext cx="935295" cy="714332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2651751" y="5816040"/>
            <a:ext cx="5348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Меньше        равно         больше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6.8471E-7 L -0.13386 -0.419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0" y="-210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00100" y="0"/>
            <a:ext cx="7758138" cy="1143000"/>
          </a:xfrm>
        </p:spPr>
        <p:txBody>
          <a:bodyPr/>
          <a:lstStyle/>
          <a:p>
            <a:r>
              <a:rPr lang="ru-RU" sz="4000" b="1" i="1" dirty="0" smtClean="0"/>
              <a:t>Сравни количество предметов, поставь знак сравнения</a:t>
            </a:r>
            <a:endParaRPr lang="ru-RU" sz="4000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285860"/>
            <a:ext cx="3643338" cy="30003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14942" y="1214422"/>
            <a:ext cx="3643338" cy="30003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357818" y="5000636"/>
            <a:ext cx="57150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/>
              <a:t>&gt;</a:t>
            </a:r>
            <a:endParaRPr lang="ru-RU" sz="66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000364" y="4929198"/>
            <a:ext cx="89159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/>
              <a:t>&lt;</a:t>
            </a:r>
            <a:r>
              <a:rPr lang="ru-RU" sz="6000" b="1" dirty="0"/>
              <a:t> </a:t>
            </a:r>
            <a:endParaRPr lang="ru-RU" sz="60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143372" y="4929198"/>
            <a:ext cx="67839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/>
              <a:t>=</a:t>
            </a:r>
            <a:endParaRPr lang="ru-RU" sz="6600" dirty="0"/>
          </a:p>
        </p:txBody>
      </p:sp>
      <p:sp>
        <p:nvSpPr>
          <p:cNvPr id="23" name="Стрелка вправо 22">
            <a:hlinkClick r:id="" action="ppaction://hlinkshowjump?jump=nextslide"/>
          </p:cNvPr>
          <p:cNvSpPr/>
          <p:nvPr/>
        </p:nvSpPr>
        <p:spPr>
          <a:xfrm>
            <a:off x="428596" y="6143644"/>
            <a:ext cx="642942" cy="357190"/>
          </a:xfrm>
          <a:prstGeom prst="rightArrow">
            <a:avLst/>
          </a:prstGeom>
          <a:solidFill>
            <a:srgbClr val="225C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Учитель\Desktop\картинки\3113c4f076f4996e1ab937625303401b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500174"/>
            <a:ext cx="881062" cy="898683"/>
          </a:xfrm>
          <a:prstGeom prst="rect">
            <a:avLst/>
          </a:prstGeom>
          <a:noFill/>
        </p:spPr>
      </p:pic>
      <p:pic>
        <p:nvPicPr>
          <p:cNvPr id="11" name="Picture 2" descr="C:\Users\Учитель\Desktop\картинки\3113c4f076f4996e1ab937625303401b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2428868"/>
            <a:ext cx="881062" cy="898683"/>
          </a:xfrm>
          <a:prstGeom prst="rect">
            <a:avLst/>
          </a:prstGeom>
          <a:noFill/>
        </p:spPr>
      </p:pic>
      <p:pic>
        <p:nvPicPr>
          <p:cNvPr id="12" name="Picture 2" descr="C:\Users\Учитель\Desktop\картинки\3113c4f076f4996e1ab937625303401b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3143248"/>
            <a:ext cx="881062" cy="898683"/>
          </a:xfrm>
          <a:prstGeom prst="rect">
            <a:avLst/>
          </a:prstGeom>
          <a:noFill/>
        </p:spPr>
      </p:pic>
      <p:pic>
        <p:nvPicPr>
          <p:cNvPr id="13" name="Picture 2" descr="C:\Users\Учитель\Desktop\картинки\3113c4f076f4996e1ab937625303401b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2857496"/>
            <a:ext cx="881062" cy="898683"/>
          </a:xfrm>
          <a:prstGeom prst="rect">
            <a:avLst/>
          </a:prstGeom>
          <a:noFill/>
        </p:spPr>
      </p:pic>
      <p:pic>
        <p:nvPicPr>
          <p:cNvPr id="14" name="Picture 2" descr="C:\Users\Учитель\Desktop\картинки\3113c4f076f4996e1ab937625303401b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1571612"/>
            <a:ext cx="881062" cy="898683"/>
          </a:xfrm>
          <a:prstGeom prst="rect">
            <a:avLst/>
          </a:prstGeom>
          <a:noFill/>
        </p:spPr>
      </p:pic>
      <p:pic>
        <p:nvPicPr>
          <p:cNvPr id="1027" name="Picture 3" descr="C:\Users\Учитель\Desktop\картинки\1335177220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36" y="1285860"/>
            <a:ext cx="1036202" cy="1000132"/>
          </a:xfrm>
          <a:prstGeom prst="rect">
            <a:avLst/>
          </a:prstGeom>
          <a:noFill/>
        </p:spPr>
      </p:pic>
      <p:pic>
        <p:nvPicPr>
          <p:cNvPr id="18" name="Picture 3" descr="C:\Users\Учитель\Desktop\картинки\1335177220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68" y="1857364"/>
            <a:ext cx="1036202" cy="1000132"/>
          </a:xfrm>
          <a:prstGeom prst="rect">
            <a:avLst/>
          </a:prstGeom>
          <a:noFill/>
        </p:spPr>
      </p:pic>
      <p:pic>
        <p:nvPicPr>
          <p:cNvPr id="24" name="Picture 3" descr="C:\Users\Учитель\Desktop\картинки\1335177220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7818" y="2285992"/>
            <a:ext cx="1036202" cy="1000132"/>
          </a:xfrm>
          <a:prstGeom prst="rect">
            <a:avLst/>
          </a:prstGeom>
          <a:noFill/>
        </p:spPr>
      </p:pic>
      <p:pic>
        <p:nvPicPr>
          <p:cNvPr id="25" name="Picture 3" descr="C:\Users\Учитель\Desktop\картинки\1335177220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6446" y="3000372"/>
            <a:ext cx="1036202" cy="1000132"/>
          </a:xfrm>
          <a:prstGeom prst="rect">
            <a:avLst/>
          </a:prstGeom>
          <a:noFill/>
        </p:spPr>
      </p:pic>
      <p:pic>
        <p:nvPicPr>
          <p:cNvPr id="26" name="Picture 3" descr="C:\Users\Учитель\Desktop\картинки\1335177220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68" y="3000372"/>
            <a:ext cx="1036202" cy="1000132"/>
          </a:xfrm>
          <a:prstGeom prst="rect">
            <a:avLst/>
          </a:prstGeom>
          <a:noFill/>
        </p:spPr>
      </p:pic>
      <p:sp>
        <p:nvSpPr>
          <p:cNvPr id="27" name="Управляющая кнопка: домой 26">
            <a:hlinkClick r:id="rId6" action="ppaction://hlinksldjump" highlightClick="1"/>
          </p:cNvPr>
          <p:cNvSpPr/>
          <p:nvPr/>
        </p:nvSpPr>
        <p:spPr>
          <a:xfrm>
            <a:off x="8358214" y="5786454"/>
            <a:ext cx="571504" cy="785818"/>
          </a:xfrm>
          <a:prstGeom prst="actionButtonHom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225C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2651751" y="5816040"/>
            <a:ext cx="5348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Меньше        равно         больше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8087E-7 L 2.5E-6 -0.398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00100" y="0"/>
            <a:ext cx="7758138" cy="1143000"/>
          </a:xfrm>
        </p:spPr>
        <p:txBody>
          <a:bodyPr/>
          <a:lstStyle/>
          <a:p>
            <a:r>
              <a:rPr lang="ru-RU" sz="4000" b="1" i="1" dirty="0" smtClean="0"/>
              <a:t>Сравни количество предметов, поставь знак сравнения</a:t>
            </a:r>
            <a:endParaRPr lang="ru-RU" sz="4000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285860"/>
            <a:ext cx="3643338" cy="30003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14942" y="1214422"/>
            <a:ext cx="3643338" cy="30003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357818" y="5000636"/>
            <a:ext cx="57150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/>
              <a:t>&gt;</a:t>
            </a:r>
            <a:endParaRPr lang="ru-RU" sz="66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000364" y="4929198"/>
            <a:ext cx="89159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/>
              <a:t>&lt;</a:t>
            </a:r>
            <a:r>
              <a:rPr lang="ru-RU" sz="6000" b="1" dirty="0"/>
              <a:t> </a:t>
            </a:r>
            <a:endParaRPr lang="ru-RU" sz="60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143372" y="4929198"/>
            <a:ext cx="67839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/>
              <a:t>=</a:t>
            </a:r>
            <a:endParaRPr lang="ru-RU" sz="6600" dirty="0"/>
          </a:p>
        </p:txBody>
      </p:sp>
      <p:sp>
        <p:nvSpPr>
          <p:cNvPr id="23" name="Стрелка вправо 22">
            <a:hlinkClick r:id="" action="ppaction://hlinkshowjump?jump=nextslide"/>
          </p:cNvPr>
          <p:cNvSpPr/>
          <p:nvPr/>
        </p:nvSpPr>
        <p:spPr>
          <a:xfrm>
            <a:off x="428596" y="6143644"/>
            <a:ext cx="642942" cy="357190"/>
          </a:xfrm>
          <a:prstGeom prst="rightArrow">
            <a:avLst/>
          </a:prstGeom>
          <a:solidFill>
            <a:srgbClr val="225C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Picture 2" descr="C:\Users\Учитель\Desktop\картинки\image-1718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0632" b="43816"/>
          <a:stretch>
            <a:fillRect/>
          </a:stretch>
        </p:blipFill>
        <p:spPr bwMode="auto">
          <a:xfrm>
            <a:off x="571472" y="1571612"/>
            <a:ext cx="928694" cy="824395"/>
          </a:xfrm>
          <a:prstGeom prst="rect">
            <a:avLst/>
          </a:prstGeom>
          <a:noFill/>
        </p:spPr>
      </p:pic>
      <p:pic>
        <p:nvPicPr>
          <p:cNvPr id="28" name="Picture 3" descr="C:\Users\Учитель\Desktop\картинки\image-1718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000" t="55769" r="30500"/>
          <a:stretch>
            <a:fillRect/>
          </a:stretch>
        </p:blipFill>
        <p:spPr bwMode="auto">
          <a:xfrm>
            <a:off x="2298398" y="1643051"/>
            <a:ext cx="1059155" cy="785818"/>
          </a:xfrm>
          <a:prstGeom prst="rect">
            <a:avLst/>
          </a:prstGeom>
          <a:noFill/>
        </p:spPr>
      </p:pic>
      <p:pic>
        <p:nvPicPr>
          <p:cNvPr id="2052" name="Picture 4" descr="C:\Users\Учитель\Desktop\картинки\image-1718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0500" b="44231"/>
          <a:stretch>
            <a:fillRect/>
          </a:stretch>
        </p:blipFill>
        <p:spPr bwMode="auto">
          <a:xfrm>
            <a:off x="1571604" y="2786058"/>
            <a:ext cx="1037889" cy="1142995"/>
          </a:xfrm>
          <a:prstGeom prst="rect">
            <a:avLst/>
          </a:prstGeom>
          <a:noFill/>
        </p:spPr>
      </p:pic>
      <p:pic>
        <p:nvPicPr>
          <p:cNvPr id="2053" name="Picture 5" descr="C:\Users\Учитель\Desktop\картинки\0_9adda_90e06ce7_X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1285860"/>
            <a:ext cx="1058464" cy="1093455"/>
          </a:xfrm>
          <a:prstGeom prst="rect">
            <a:avLst/>
          </a:prstGeom>
          <a:noFill/>
        </p:spPr>
      </p:pic>
      <p:pic>
        <p:nvPicPr>
          <p:cNvPr id="31" name="Picture 5" descr="C:\Users\Учитель\Desktop\картинки\0_9adda_90e06ce7_X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1928802"/>
            <a:ext cx="1058464" cy="1093455"/>
          </a:xfrm>
          <a:prstGeom prst="rect">
            <a:avLst/>
          </a:prstGeom>
          <a:noFill/>
        </p:spPr>
      </p:pic>
      <p:pic>
        <p:nvPicPr>
          <p:cNvPr id="32" name="Picture 5" descr="C:\Users\Учитель\Desktop\картинки\0_9adda_90e06ce7_X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72396" y="1285860"/>
            <a:ext cx="1058464" cy="1093455"/>
          </a:xfrm>
          <a:prstGeom prst="rect">
            <a:avLst/>
          </a:prstGeom>
          <a:noFill/>
        </p:spPr>
      </p:pic>
      <p:pic>
        <p:nvPicPr>
          <p:cNvPr id="33" name="Picture 5" descr="C:\Users\Учитель\Desktop\картинки\0_9adda_90e06ce7_X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3000372"/>
            <a:ext cx="1058464" cy="1093455"/>
          </a:xfrm>
          <a:prstGeom prst="rect">
            <a:avLst/>
          </a:prstGeom>
          <a:noFill/>
        </p:spPr>
      </p:pic>
      <p:pic>
        <p:nvPicPr>
          <p:cNvPr id="34" name="Picture 5" descr="C:\Users\Учитель\Desktop\картинки\0_9adda_90e06ce7_X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00958" y="2857496"/>
            <a:ext cx="1058464" cy="1093455"/>
          </a:xfrm>
          <a:prstGeom prst="rect">
            <a:avLst/>
          </a:prstGeom>
          <a:noFill/>
        </p:spPr>
      </p:pic>
      <p:sp>
        <p:nvSpPr>
          <p:cNvPr id="35" name="Управляющая кнопка: домой 34">
            <a:hlinkClick r:id="rId6" action="ppaction://hlinksldjump" highlightClick="1"/>
          </p:cNvPr>
          <p:cNvSpPr/>
          <p:nvPr/>
        </p:nvSpPr>
        <p:spPr>
          <a:xfrm>
            <a:off x="8358214" y="5786454"/>
            <a:ext cx="571504" cy="785818"/>
          </a:xfrm>
          <a:prstGeom prst="actionButtonHom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225C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2651751" y="5816040"/>
            <a:ext cx="5348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Меньше        равно         больше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7.40227E-8 L 0.13385 -0.4092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0" y="-20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00100" y="0"/>
            <a:ext cx="7758138" cy="1143000"/>
          </a:xfrm>
        </p:spPr>
        <p:txBody>
          <a:bodyPr/>
          <a:lstStyle/>
          <a:p>
            <a:r>
              <a:rPr lang="ru-RU" sz="4000" b="1" i="1" dirty="0" smtClean="0"/>
              <a:t>Сравни количество предметов, поставь знак сравнения</a:t>
            </a:r>
            <a:endParaRPr lang="ru-RU" sz="4000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285860"/>
            <a:ext cx="3643338" cy="30003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14942" y="1214422"/>
            <a:ext cx="3643338" cy="30003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357818" y="5000636"/>
            <a:ext cx="57150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/>
              <a:t>&gt;</a:t>
            </a:r>
            <a:endParaRPr lang="ru-RU" sz="66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000364" y="4929198"/>
            <a:ext cx="89159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/>
              <a:t>&lt;</a:t>
            </a:r>
            <a:r>
              <a:rPr lang="ru-RU" sz="6000" b="1" dirty="0"/>
              <a:t> </a:t>
            </a:r>
            <a:endParaRPr lang="ru-RU" sz="60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143372" y="4929198"/>
            <a:ext cx="67839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/>
              <a:t>=</a:t>
            </a:r>
            <a:endParaRPr lang="ru-RU" sz="6600" dirty="0"/>
          </a:p>
        </p:txBody>
      </p:sp>
      <p:sp>
        <p:nvSpPr>
          <p:cNvPr id="22" name="Управляющая кнопка: домой 21">
            <a:hlinkClick r:id="" action="ppaction://hlinkshowjump?jump=firstslide" highlightClick="1"/>
          </p:cNvPr>
          <p:cNvSpPr/>
          <p:nvPr/>
        </p:nvSpPr>
        <p:spPr>
          <a:xfrm>
            <a:off x="8358214" y="5786454"/>
            <a:ext cx="571504" cy="785818"/>
          </a:xfrm>
          <a:prstGeom prst="actionButtonHom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225C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Picture 2" descr="C:\Users\Учитель\Desktop\картинки\1358801021_rpbv2gwuo95yixk.jpe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000" b="56956"/>
          <a:stretch>
            <a:fillRect/>
          </a:stretch>
        </p:blipFill>
        <p:spPr bwMode="auto">
          <a:xfrm>
            <a:off x="428596" y="1357298"/>
            <a:ext cx="809614" cy="959478"/>
          </a:xfrm>
          <a:prstGeom prst="rect">
            <a:avLst/>
          </a:prstGeom>
          <a:noFill/>
        </p:spPr>
      </p:pic>
      <p:pic>
        <p:nvPicPr>
          <p:cNvPr id="29" name="Picture 2" descr="C:\Users\Учитель\Desktop\картинки\1358801021_rpbv2gwuo95yixk.jpe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000" b="56956"/>
          <a:stretch>
            <a:fillRect/>
          </a:stretch>
        </p:blipFill>
        <p:spPr bwMode="auto">
          <a:xfrm>
            <a:off x="1214414" y="2285992"/>
            <a:ext cx="809614" cy="959478"/>
          </a:xfrm>
          <a:prstGeom prst="rect">
            <a:avLst/>
          </a:prstGeom>
          <a:noFill/>
        </p:spPr>
      </p:pic>
      <p:pic>
        <p:nvPicPr>
          <p:cNvPr id="30" name="Picture 2" descr="C:\Users\Учитель\Desktop\картинки\1358801021_rpbv2gwuo95yixk.jpe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000" b="56956"/>
          <a:stretch>
            <a:fillRect/>
          </a:stretch>
        </p:blipFill>
        <p:spPr bwMode="auto">
          <a:xfrm>
            <a:off x="2071670" y="2214554"/>
            <a:ext cx="809614" cy="959478"/>
          </a:xfrm>
          <a:prstGeom prst="rect">
            <a:avLst/>
          </a:prstGeom>
          <a:noFill/>
        </p:spPr>
      </p:pic>
      <p:pic>
        <p:nvPicPr>
          <p:cNvPr id="35" name="Picture 2" descr="C:\Users\Учитель\Desktop\картинки\1358801021_rpbv2gwuo95yixk.jpe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000" b="56956"/>
          <a:stretch>
            <a:fillRect/>
          </a:stretch>
        </p:blipFill>
        <p:spPr bwMode="auto">
          <a:xfrm>
            <a:off x="1500166" y="1357298"/>
            <a:ext cx="809614" cy="959478"/>
          </a:xfrm>
          <a:prstGeom prst="rect">
            <a:avLst/>
          </a:prstGeom>
          <a:noFill/>
        </p:spPr>
      </p:pic>
      <p:pic>
        <p:nvPicPr>
          <p:cNvPr id="36" name="Picture 2" descr="C:\Users\Учитель\Desktop\картинки\1358801021_rpbv2gwuo95yixk.jpe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000" b="56956"/>
          <a:stretch>
            <a:fillRect/>
          </a:stretch>
        </p:blipFill>
        <p:spPr bwMode="auto">
          <a:xfrm>
            <a:off x="428596" y="2643182"/>
            <a:ext cx="809614" cy="959478"/>
          </a:xfrm>
          <a:prstGeom prst="rect">
            <a:avLst/>
          </a:prstGeom>
          <a:noFill/>
        </p:spPr>
      </p:pic>
      <p:pic>
        <p:nvPicPr>
          <p:cNvPr id="37" name="Picture 2" descr="C:\Users\Учитель\Desktop\картинки\1358801021_rpbv2gwuo95yixk.jpe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000" b="56956"/>
          <a:stretch>
            <a:fillRect/>
          </a:stretch>
        </p:blipFill>
        <p:spPr bwMode="auto">
          <a:xfrm>
            <a:off x="1000100" y="3286124"/>
            <a:ext cx="809614" cy="959478"/>
          </a:xfrm>
          <a:prstGeom prst="rect">
            <a:avLst/>
          </a:prstGeom>
          <a:noFill/>
        </p:spPr>
      </p:pic>
      <p:pic>
        <p:nvPicPr>
          <p:cNvPr id="38" name="Picture 2" descr="C:\Users\Учитель\Desktop\картинки\1358801021_rpbv2gwuo95yixk.jpe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000" b="56956"/>
          <a:stretch>
            <a:fillRect/>
          </a:stretch>
        </p:blipFill>
        <p:spPr bwMode="auto">
          <a:xfrm>
            <a:off x="2000232" y="3286124"/>
            <a:ext cx="809614" cy="959478"/>
          </a:xfrm>
          <a:prstGeom prst="rect">
            <a:avLst/>
          </a:prstGeom>
          <a:noFill/>
        </p:spPr>
      </p:pic>
      <p:pic>
        <p:nvPicPr>
          <p:cNvPr id="39" name="Picture 2" descr="C:\Users\Учитель\Desktop\картинки\1358801021_rpbv2gwuo95yixk.jpe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000" b="56956"/>
          <a:stretch>
            <a:fillRect/>
          </a:stretch>
        </p:blipFill>
        <p:spPr bwMode="auto">
          <a:xfrm>
            <a:off x="2928926" y="3286124"/>
            <a:ext cx="809614" cy="959478"/>
          </a:xfrm>
          <a:prstGeom prst="rect">
            <a:avLst/>
          </a:prstGeom>
          <a:noFill/>
        </p:spPr>
      </p:pic>
      <p:pic>
        <p:nvPicPr>
          <p:cNvPr id="40" name="Picture 2" descr="C:\Users\Учитель\Desktop\картинки\1358801021_rpbv2gwuo95yixk.jpe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000" b="56956"/>
          <a:stretch>
            <a:fillRect/>
          </a:stretch>
        </p:blipFill>
        <p:spPr bwMode="auto">
          <a:xfrm>
            <a:off x="3000364" y="2285992"/>
            <a:ext cx="809614" cy="959478"/>
          </a:xfrm>
          <a:prstGeom prst="rect">
            <a:avLst/>
          </a:prstGeom>
          <a:noFill/>
        </p:spPr>
      </p:pic>
      <p:pic>
        <p:nvPicPr>
          <p:cNvPr id="41" name="Picture 2" descr="C:\Users\Учитель\Desktop\картинки\1358801021_rpbv2gwuo95yixk.jpe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000" b="56956"/>
          <a:stretch>
            <a:fillRect/>
          </a:stretch>
        </p:blipFill>
        <p:spPr bwMode="auto">
          <a:xfrm>
            <a:off x="2571736" y="1428736"/>
            <a:ext cx="809614" cy="959478"/>
          </a:xfrm>
          <a:prstGeom prst="rect">
            <a:avLst/>
          </a:prstGeom>
          <a:noFill/>
        </p:spPr>
      </p:pic>
      <p:pic>
        <p:nvPicPr>
          <p:cNvPr id="3076" name="Picture 4" descr="C:\Users\Учитель\Desktop\Безымянный.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92187" b="84722"/>
          <a:stretch>
            <a:fillRect/>
          </a:stretch>
        </p:blipFill>
        <p:spPr bwMode="auto">
          <a:xfrm>
            <a:off x="5572132" y="1357298"/>
            <a:ext cx="714380" cy="785818"/>
          </a:xfrm>
          <a:prstGeom prst="rect">
            <a:avLst/>
          </a:prstGeom>
          <a:noFill/>
        </p:spPr>
      </p:pic>
      <p:pic>
        <p:nvPicPr>
          <p:cNvPr id="52" name="Picture 4" descr="C:\Users\Учитель\Desktop\Безымянный.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92187" b="84722"/>
          <a:stretch>
            <a:fillRect/>
          </a:stretch>
        </p:blipFill>
        <p:spPr bwMode="auto">
          <a:xfrm>
            <a:off x="6715140" y="1357298"/>
            <a:ext cx="714380" cy="785818"/>
          </a:xfrm>
          <a:prstGeom prst="rect">
            <a:avLst/>
          </a:prstGeom>
          <a:noFill/>
        </p:spPr>
      </p:pic>
      <p:pic>
        <p:nvPicPr>
          <p:cNvPr id="53" name="Picture 4" descr="C:\Users\Учитель\Desktop\Безымянный.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92187" b="84722"/>
          <a:stretch>
            <a:fillRect/>
          </a:stretch>
        </p:blipFill>
        <p:spPr bwMode="auto">
          <a:xfrm>
            <a:off x="5572132" y="2285992"/>
            <a:ext cx="714380" cy="785818"/>
          </a:xfrm>
          <a:prstGeom prst="rect">
            <a:avLst/>
          </a:prstGeom>
          <a:noFill/>
        </p:spPr>
      </p:pic>
      <p:pic>
        <p:nvPicPr>
          <p:cNvPr id="54" name="Picture 4" descr="C:\Users\Учитель\Desktop\Безымянный.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92187" b="84722"/>
          <a:stretch>
            <a:fillRect/>
          </a:stretch>
        </p:blipFill>
        <p:spPr bwMode="auto">
          <a:xfrm>
            <a:off x="6572264" y="2214554"/>
            <a:ext cx="714380" cy="785818"/>
          </a:xfrm>
          <a:prstGeom prst="rect">
            <a:avLst/>
          </a:prstGeom>
          <a:noFill/>
        </p:spPr>
      </p:pic>
      <p:pic>
        <p:nvPicPr>
          <p:cNvPr id="55" name="Picture 4" descr="C:\Users\Учитель\Desktop\Безымянный.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92187" b="84722"/>
          <a:stretch>
            <a:fillRect/>
          </a:stretch>
        </p:blipFill>
        <p:spPr bwMode="auto">
          <a:xfrm>
            <a:off x="5572132" y="3214686"/>
            <a:ext cx="714380" cy="785818"/>
          </a:xfrm>
          <a:prstGeom prst="rect">
            <a:avLst/>
          </a:prstGeom>
          <a:noFill/>
        </p:spPr>
      </p:pic>
      <p:pic>
        <p:nvPicPr>
          <p:cNvPr id="56" name="Picture 4" descr="C:\Users\Учитель\Desktop\Безымянный.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92187" b="84722"/>
          <a:stretch>
            <a:fillRect/>
          </a:stretch>
        </p:blipFill>
        <p:spPr bwMode="auto">
          <a:xfrm>
            <a:off x="6572264" y="3286124"/>
            <a:ext cx="714380" cy="785818"/>
          </a:xfrm>
          <a:prstGeom prst="rect">
            <a:avLst/>
          </a:prstGeom>
          <a:noFill/>
        </p:spPr>
      </p:pic>
      <p:pic>
        <p:nvPicPr>
          <p:cNvPr id="58" name="Picture 4" descr="C:\Users\Учитель\Desktop\Безымянный.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92187" b="84722"/>
          <a:stretch>
            <a:fillRect/>
          </a:stretch>
        </p:blipFill>
        <p:spPr bwMode="auto">
          <a:xfrm>
            <a:off x="7286644" y="2857496"/>
            <a:ext cx="714380" cy="785818"/>
          </a:xfrm>
          <a:prstGeom prst="rect">
            <a:avLst/>
          </a:prstGeom>
          <a:noFill/>
        </p:spPr>
      </p:pic>
      <p:pic>
        <p:nvPicPr>
          <p:cNvPr id="59" name="Picture 4" descr="C:\Users\Учитель\Desktop\Безымянный.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92187" b="84722"/>
          <a:stretch>
            <a:fillRect/>
          </a:stretch>
        </p:blipFill>
        <p:spPr bwMode="auto">
          <a:xfrm>
            <a:off x="7572396" y="1928802"/>
            <a:ext cx="714380" cy="785818"/>
          </a:xfrm>
          <a:prstGeom prst="rect">
            <a:avLst/>
          </a:prstGeom>
          <a:noFill/>
        </p:spPr>
      </p:pic>
      <p:pic>
        <p:nvPicPr>
          <p:cNvPr id="61" name="Picture 4" descr="C:\Users\Учитель\Desktop\Безымянный.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92187" b="84722"/>
          <a:stretch>
            <a:fillRect/>
          </a:stretch>
        </p:blipFill>
        <p:spPr bwMode="auto">
          <a:xfrm>
            <a:off x="8072462" y="3143248"/>
            <a:ext cx="714380" cy="785818"/>
          </a:xfrm>
          <a:prstGeom prst="rect">
            <a:avLst/>
          </a:prstGeom>
          <a:noFill/>
        </p:spPr>
      </p:pic>
      <p:pic>
        <p:nvPicPr>
          <p:cNvPr id="62" name="Picture 4" descr="C:\Users\Учитель\Desktop\Безымянный.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92187" b="84722"/>
          <a:stretch>
            <a:fillRect/>
          </a:stretch>
        </p:blipFill>
        <p:spPr bwMode="auto">
          <a:xfrm>
            <a:off x="7929586" y="1357298"/>
            <a:ext cx="714380" cy="785818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2651751" y="5816040"/>
            <a:ext cx="5348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Меньше        равно         больше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8087E-7 L 2.5E-6 -0.398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00100" y="0"/>
            <a:ext cx="7758138" cy="1143000"/>
          </a:xfrm>
        </p:spPr>
        <p:txBody>
          <a:bodyPr/>
          <a:lstStyle/>
          <a:p>
            <a:r>
              <a:rPr lang="ru-RU" sz="4000" b="1" i="1" dirty="0" smtClean="0"/>
              <a:t>Сравни числа и поставь знак сравнения</a:t>
            </a:r>
            <a:endParaRPr lang="ru-RU" sz="4000" b="1" i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357818" y="4143380"/>
            <a:ext cx="114300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0" b="1" dirty="0">
                <a:solidFill>
                  <a:srgbClr val="C00000"/>
                </a:solidFill>
              </a:rPr>
              <a:t>&gt;</a:t>
            </a:r>
            <a:endParaRPr lang="ru-RU" sz="10000" dirty="0">
              <a:solidFill>
                <a:srgbClr val="C0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428860" y="4143380"/>
            <a:ext cx="1289135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0" b="1" dirty="0">
                <a:solidFill>
                  <a:srgbClr val="C00000"/>
                </a:solidFill>
              </a:rPr>
              <a:t>&lt;</a:t>
            </a:r>
            <a:r>
              <a:rPr lang="ru-RU" sz="10000" b="1" dirty="0"/>
              <a:t> </a:t>
            </a:r>
            <a:endParaRPr lang="ru-RU" sz="100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929058" y="4286256"/>
            <a:ext cx="933269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0" b="1" dirty="0">
                <a:solidFill>
                  <a:srgbClr val="C00000"/>
                </a:solidFill>
              </a:rPr>
              <a:t>=</a:t>
            </a:r>
            <a:endParaRPr lang="ru-RU" sz="10000" dirty="0">
              <a:solidFill>
                <a:srgbClr val="C00000"/>
              </a:solidFill>
            </a:endParaRPr>
          </a:p>
        </p:txBody>
      </p:sp>
      <p:sp>
        <p:nvSpPr>
          <p:cNvPr id="23" name="Стрелка вправо 22">
            <a:hlinkClick r:id="" action="ppaction://hlinkshowjump?jump=nextslide"/>
          </p:cNvPr>
          <p:cNvSpPr/>
          <p:nvPr/>
        </p:nvSpPr>
        <p:spPr>
          <a:xfrm>
            <a:off x="428596" y="6143644"/>
            <a:ext cx="642942" cy="357190"/>
          </a:xfrm>
          <a:prstGeom prst="rightArrow">
            <a:avLst/>
          </a:prstGeom>
          <a:solidFill>
            <a:srgbClr val="225C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2357422" y="1714488"/>
            <a:ext cx="10001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0" b="1" dirty="0" smtClean="0">
                <a:solidFill>
                  <a:srgbClr val="C00000"/>
                </a:solidFill>
              </a:rPr>
              <a:t>1</a:t>
            </a:r>
            <a:endParaRPr lang="ru-RU" sz="10000" b="1" dirty="0">
              <a:solidFill>
                <a:srgbClr val="C0000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858251" y="1703471"/>
            <a:ext cx="10001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0" b="1" dirty="0" smtClean="0">
                <a:solidFill>
                  <a:srgbClr val="C00000"/>
                </a:solidFill>
              </a:rPr>
              <a:t>3</a:t>
            </a:r>
            <a:endParaRPr lang="ru-RU" sz="10000" b="1" dirty="0">
              <a:solidFill>
                <a:srgbClr val="C00000"/>
              </a:solidFill>
            </a:endParaRPr>
          </a:p>
        </p:txBody>
      </p:sp>
      <p:pic>
        <p:nvPicPr>
          <p:cNvPr id="5122" name="Picture 2" descr="C:\Users\Учитель\Desktop\картинки\2405376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48225" y="1500174"/>
            <a:ext cx="2126791" cy="3143272"/>
          </a:xfrm>
          <a:prstGeom prst="rect">
            <a:avLst/>
          </a:prstGeom>
          <a:noFill/>
        </p:spPr>
      </p:pic>
      <p:sp>
        <p:nvSpPr>
          <p:cNvPr id="34" name="Управляющая кнопка: домой 33">
            <a:hlinkClick r:id="rId5" action="ppaction://hlinksldjump" highlightClick="1"/>
          </p:cNvPr>
          <p:cNvSpPr/>
          <p:nvPr/>
        </p:nvSpPr>
        <p:spPr>
          <a:xfrm>
            <a:off x="8358214" y="5786454"/>
            <a:ext cx="571504" cy="785818"/>
          </a:xfrm>
          <a:prstGeom prst="actionButtonHom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225C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651751" y="5816040"/>
            <a:ext cx="5348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Меньше        равно         больше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78117E-6 L 0.11667 -0.356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00" y="-17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00100" y="0"/>
            <a:ext cx="7758138" cy="1143000"/>
          </a:xfrm>
        </p:spPr>
        <p:txBody>
          <a:bodyPr/>
          <a:lstStyle/>
          <a:p>
            <a:r>
              <a:rPr lang="ru-RU" sz="4000" b="1" i="1" dirty="0" smtClean="0"/>
              <a:t>Сравни числа и поставь знак сравнения</a:t>
            </a:r>
            <a:endParaRPr lang="ru-RU" sz="4000" b="1" i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357818" y="4143380"/>
            <a:ext cx="114300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0" b="1" dirty="0">
                <a:solidFill>
                  <a:srgbClr val="C00000"/>
                </a:solidFill>
              </a:rPr>
              <a:t>&gt;</a:t>
            </a:r>
            <a:endParaRPr lang="ru-RU" sz="10000" dirty="0">
              <a:solidFill>
                <a:srgbClr val="C0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428860" y="4143380"/>
            <a:ext cx="1289135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0" b="1" dirty="0">
                <a:solidFill>
                  <a:srgbClr val="C00000"/>
                </a:solidFill>
              </a:rPr>
              <a:t>&lt;</a:t>
            </a:r>
            <a:r>
              <a:rPr lang="ru-RU" sz="10000" b="1" dirty="0"/>
              <a:t> </a:t>
            </a:r>
            <a:endParaRPr lang="ru-RU" sz="100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929058" y="4286256"/>
            <a:ext cx="933269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0" b="1" dirty="0">
                <a:solidFill>
                  <a:srgbClr val="C00000"/>
                </a:solidFill>
              </a:rPr>
              <a:t>=</a:t>
            </a:r>
            <a:endParaRPr lang="ru-RU" sz="10000" dirty="0">
              <a:solidFill>
                <a:srgbClr val="C00000"/>
              </a:solidFill>
            </a:endParaRPr>
          </a:p>
        </p:txBody>
      </p:sp>
      <p:sp>
        <p:nvSpPr>
          <p:cNvPr id="23" name="Стрелка вправо 22">
            <a:hlinkClick r:id="" action="ppaction://hlinkshowjump?jump=nextslide"/>
          </p:cNvPr>
          <p:cNvSpPr/>
          <p:nvPr/>
        </p:nvSpPr>
        <p:spPr>
          <a:xfrm>
            <a:off x="428596" y="6143644"/>
            <a:ext cx="642942" cy="357190"/>
          </a:xfrm>
          <a:prstGeom prst="rightArrow">
            <a:avLst/>
          </a:prstGeom>
          <a:solidFill>
            <a:srgbClr val="225C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1714480" y="1714488"/>
            <a:ext cx="164307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0" b="1" dirty="0" smtClean="0">
                <a:solidFill>
                  <a:srgbClr val="C00000"/>
                </a:solidFill>
              </a:rPr>
              <a:t>2</a:t>
            </a:r>
            <a:endParaRPr lang="ru-RU" sz="10000" b="1" dirty="0">
              <a:solidFill>
                <a:srgbClr val="C0000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858251" y="1703471"/>
            <a:ext cx="10001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0" b="1" dirty="0">
                <a:solidFill>
                  <a:srgbClr val="C00000"/>
                </a:solidFill>
              </a:rPr>
              <a:t>4</a:t>
            </a:r>
            <a:endParaRPr lang="ru-RU" sz="10000" b="1" dirty="0">
              <a:solidFill>
                <a:srgbClr val="C00000"/>
              </a:solidFill>
            </a:endParaRPr>
          </a:p>
        </p:txBody>
      </p:sp>
      <p:pic>
        <p:nvPicPr>
          <p:cNvPr id="4098" name="Picture 2" descr="C:\Users\Учитель\Desktop\картинки\2405376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1928802"/>
            <a:ext cx="2416809" cy="3571900"/>
          </a:xfrm>
          <a:prstGeom prst="rect">
            <a:avLst/>
          </a:prstGeom>
          <a:noFill/>
        </p:spPr>
      </p:pic>
      <p:sp>
        <p:nvSpPr>
          <p:cNvPr id="11" name="Управляющая кнопка: домой 10">
            <a:hlinkClick r:id="rId5" action="ppaction://hlinksldjump" highlightClick="1"/>
          </p:cNvPr>
          <p:cNvSpPr/>
          <p:nvPr/>
        </p:nvSpPr>
        <p:spPr>
          <a:xfrm>
            <a:off x="8358214" y="5786454"/>
            <a:ext cx="571504" cy="785818"/>
          </a:xfrm>
          <a:prstGeom prst="actionButtonHom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225C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651751" y="5816040"/>
            <a:ext cx="5348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Меньше        равно         больше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68957E-6 L -0.19566 -0.3488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00" y="-17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theme/theme1.xml><?xml version="1.0" encoding="utf-8"?>
<a:theme xmlns:a="http://schemas.openxmlformats.org/drawingml/2006/main" name="нач.школа 17. математик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нач.школа 17. математика</Template>
  <TotalTime>300</TotalTime>
  <Words>145</Words>
  <Application>Microsoft Office PowerPoint</Application>
  <PresentationFormat>Экран (4:3)</PresentationFormat>
  <Paragraphs>57</Paragraphs>
  <Slides>13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нач.школа 17. математика</vt:lpstr>
      <vt:lpstr>CorelDRAW X3 Graphic</vt:lpstr>
      <vt:lpstr>Считаем и сравниваем.</vt:lpstr>
      <vt:lpstr>Сравниваем предметы.</vt:lpstr>
      <vt:lpstr>Сравни количество предметов, поставь знак сравнения</vt:lpstr>
      <vt:lpstr>Сравни количество предметов, поставь знак сравнения</vt:lpstr>
      <vt:lpstr>Сравни количество предметов, поставь знак сравнения</vt:lpstr>
      <vt:lpstr>Сравни количество предметов, поставь знак сравнения</vt:lpstr>
      <vt:lpstr>Сравни количество предметов, поставь знак сравнения</vt:lpstr>
      <vt:lpstr>Сравни числа и поставь знак сравнения</vt:lpstr>
      <vt:lpstr>Сравни числа и поставь знак сравнения</vt:lpstr>
      <vt:lpstr>Сравни числа и поставь знак сравнения</vt:lpstr>
      <vt:lpstr>В тетрадях в клеточку, чертим по клеткам квадрат</vt:lpstr>
      <vt:lpstr>В тетрадях в клеточку, чертим</vt:lpstr>
      <vt:lpstr>Спасибо за внимание!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Считаем и сравниваем.</dc:title>
  <dc:creator>Учитель</dc:creator>
  <dc:description>http://aida.ucoz.ru</dc:description>
  <cp:lastModifiedBy>Microsoft Office</cp:lastModifiedBy>
  <cp:revision>32</cp:revision>
  <dcterms:created xsi:type="dcterms:W3CDTF">2013-10-09T10:50:15Z</dcterms:created>
  <dcterms:modified xsi:type="dcterms:W3CDTF">2024-02-08T08:07:17Z</dcterms:modified>
</cp:coreProperties>
</file>