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7" r:id="rId7"/>
    <p:sldId id="264" r:id="rId8"/>
    <p:sldId id="262" r:id="rId9"/>
    <p:sldId id="269" r:id="rId10"/>
    <p:sldId id="263" r:id="rId11"/>
    <p:sldId id="265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E70843-07CB-2E97-3889-DEE30DEA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2" y="0"/>
            <a:ext cx="911017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047750"/>
            <a:ext cx="5770984" cy="274129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Sitka Small" panose="02000505000000020004" pitchFamily="2" charset="0"/>
                <a:cs typeface="Times New Roman" pitchFamily="18" charset="0"/>
              </a:rPr>
              <a:t>Здравствуйте, дорогие друзья. Сегодня 7 марта. Продолжаем заниматься в школе будущего первоклассника «Веснушки». Сегодня проведем дистанционное занятие по развитию речи.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557" y="4221212"/>
            <a:ext cx="8229600" cy="18000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6600" b="1" dirty="0">
                <a:solidFill>
                  <a:srgbClr val="FF0000"/>
                </a:solidFill>
                <a:latin typeface="Sitka Small" panose="02000505000000020004" pitchFamily="2" charset="0"/>
                <a:cs typeface="Times New Roman" pitchFamily="18" charset="0"/>
              </a:rPr>
              <a:t>Звуки речи. Гласные и согласные звуки.</a:t>
            </a:r>
          </a:p>
        </p:txBody>
      </p:sp>
      <p:pic>
        <p:nvPicPr>
          <p:cNvPr id="1026" name="Picture 2" descr="D:\Documents and Settings\Администратор\Irina\Рабочий стол\подготовка\8 день\2o_m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15621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E263B-CCC2-1C37-DF2A-3C22DEED1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Sitka Small" panose="02000505000000020004" pitchFamily="2" charset="0"/>
              </a:rPr>
              <a:t>Соедини схемы и слова</a:t>
            </a:r>
          </a:p>
        </p:txBody>
      </p:sp>
      <p:pic>
        <p:nvPicPr>
          <p:cNvPr id="4" name="Содержимое 3" descr="5o_m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9826" y="2428868"/>
            <a:ext cx="903417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Documents and Settings\Администратор\Irina\Рабочий стол\подготовка\8 день\2o_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15621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1928794" y="3000372"/>
            <a:ext cx="1785950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000364" y="4071942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5214942" y="4000504"/>
            <a:ext cx="264320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5572132" y="4714884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500694" y="3714752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750595" y="3679033"/>
            <a:ext cx="121444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с одним вырезанным углом 17"/>
          <p:cNvSpPr/>
          <p:nvPr/>
        </p:nvSpPr>
        <p:spPr>
          <a:xfrm>
            <a:off x="3786182" y="5072074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>
            <a:off x="4214810" y="5072074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4643438" y="5072074"/>
            <a:ext cx="428628" cy="4286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с одним вырезанным углом 24"/>
          <p:cNvSpPr/>
          <p:nvPr/>
        </p:nvSpPr>
        <p:spPr>
          <a:xfrm>
            <a:off x="5072066" y="5072074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214678" y="5715016"/>
            <a:ext cx="928694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[c]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929058" y="5715016"/>
            <a:ext cx="785818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[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т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4572000" y="5643578"/>
            <a:ext cx="71438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[</a:t>
            </a:r>
            <a:r>
              <a:rPr lang="ru-RU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</a:t>
            </a:r>
            <a:r>
              <a:rPr lang="en-US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214942" y="5643578"/>
            <a:ext cx="78581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[</a:t>
            </a:r>
            <a:r>
              <a: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л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25" grpId="0" animBg="1"/>
      <p:bldP spid="25" grpId="1" animBg="1"/>
      <p:bldP spid="26" grpId="0"/>
      <p:bldP spid="27" grpId="0"/>
      <p:bldP spid="28" grpId="0"/>
      <p:bldP spid="28" grpId="1"/>
      <p:bldP spid="29" grpId="0"/>
      <p:bldP spid="29" grpId="1"/>
      <p:bldP spid="29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29E0D4-60C1-9410-FFB4-AD80A592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pic>
        <p:nvPicPr>
          <p:cNvPr id="4" name="Содержимое 3" descr="16093_html_m5b5974b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3450"/>
          <a:stretch>
            <a:fillRect/>
          </a:stretch>
        </p:blipFill>
        <p:spPr>
          <a:xfrm>
            <a:off x="1328693" y="0"/>
            <a:ext cx="7660460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Documents and Settings\Администратор\Irina\Рабочий стол\подготовка\8 день\2o_m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76750"/>
            <a:ext cx="15621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2214546" y="2000240"/>
            <a:ext cx="428628" cy="4286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500298" y="4786322"/>
            <a:ext cx="428628" cy="42862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3071802" y="2071678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928926" y="4786322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7000892" y="1928802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6143636" y="1928802"/>
            <a:ext cx="357190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6000760" y="4786322"/>
            <a:ext cx="428628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6858016" y="4786322"/>
            <a:ext cx="357190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7215206" y="4786322"/>
            <a:ext cx="500066" cy="41433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643174" y="2071678"/>
            <a:ext cx="428628" cy="4286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572264" y="1928802"/>
            <a:ext cx="428628" cy="4286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071670" y="4786322"/>
            <a:ext cx="428628" cy="4286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357554" y="4786322"/>
            <a:ext cx="428628" cy="4286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429388" y="4786322"/>
            <a:ext cx="428628" cy="42862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E76C0F-3566-4200-AA40-66F3806E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pic>
        <p:nvPicPr>
          <p:cNvPr id="4" name="Picture 2" descr="http://900igr.net/up/datas/166241/0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0" t="3027" r="5436" b="5630"/>
          <a:stretch/>
        </p:blipFill>
        <p:spPr bwMode="auto">
          <a:xfrm>
            <a:off x="1043608" y="476671"/>
            <a:ext cx="6984776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E9F295-8440-AEC7-A6B5-A1CB4A66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Мимо сада не спеша</a:t>
            </a:r>
          </a:p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Шли четыре малыша.</a:t>
            </a:r>
          </a:p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- </a:t>
            </a:r>
            <a:r>
              <a:rPr lang="ru-RU" b="1" dirty="0" err="1">
                <a:latin typeface="Sitka Small" panose="02000505000000020004" pitchFamily="2" charset="0"/>
              </a:rPr>
              <a:t>Поигаем</a:t>
            </a:r>
            <a:r>
              <a:rPr lang="ru-RU" b="1" dirty="0">
                <a:latin typeface="Sitka Small" panose="02000505000000020004" pitchFamily="2" charset="0"/>
              </a:rPr>
              <a:t>, что ли, в пятки?</a:t>
            </a:r>
          </a:p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- </a:t>
            </a:r>
            <a:r>
              <a:rPr lang="ru-RU" b="1" dirty="0" err="1">
                <a:latin typeface="Sitka Small" panose="02000505000000020004" pitchFamily="2" charset="0"/>
              </a:rPr>
              <a:t>Луссе</a:t>
            </a:r>
            <a:r>
              <a:rPr lang="ru-RU" b="1" dirty="0">
                <a:latin typeface="Sitka Small" panose="02000505000000020004" pitchFamily="2" charset="0"/>
              </a:rPr>
              <a:t> в </a:t>
            </a:r>
            <a:r>
              <a:rPr lang="ru-RU" b="1" dirty="0" err="1">
                <a:latin typeface="Sitka Small" panose="02000505000000020004" pitchFamily="2" charset="0"/>
              </a:rPr>
              <a:t>мясик</a:t>
            </a:r>
            <a:r>
              <a:rPr lang="ru-RU" b="1" dirty="0">
                <a:latin typeface="Sitka Small" panose="02000505000000020004" pitchFamily="2" charset="0"/>
              </a:rPr>
              <a:t> на </a:t>
            </a:r>
            <a:r>
              <a:rPr lang="ru-RU" b="1" dirty="0" err="1">
                <a:latin typeface="Sitka Small" panose="02000505000000020004" pitchFamily="2" charset="0"/>
              </a:rPr>
              <a:t>плоссядке</a:t>
            </a:r>
            <a:r>
              <a:rPr lang="ru-RU" b="1" dirty="0">
                <a:latin typeface="Sitka Small" panose="02000505000000020004" pitchFamily="2" charset="0"/>
              </a:rPr>
              <a:t>!</a:t>
            </a:r>
          </a:p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- Вот </a:t>
            </a:r>
            <a:r>
              <a:rPr lang="ru-RU" b="1" dirty="0" err="1">
                <a:latin typeface="Sitka Small" panose="02000505000000020004" pitchFamily="2" charset="0"/>
              </a:rPr>
              <a:t>пвидумав</a:t>
            </a:r>
            <a:r>
              <a:rPr lang="ru-RU" b="1" dirty="0">
                <a:latin typeface="Sitka Small" panose="02000505000000020004" pitchFamily="2" charset="0"/>
              </a:rPr>
              <a:t>! Под </a:t>
            </a:r>
            <a:r>
              <a:rPr lang="ru-RU" b="1" dirty="0" err="1">
                <a:latin typeface="Sitka Small" panose="02000505000000020004" pitchFamily="2" charset="0"/>
              </a:rPr>
              <a:t>говою</a:t>
            </a:r>
            <a:endParaRPr lang="ru-RU" b="1" dirty="0">
              <a:latin typeface="Sitka Small" panose="02000505000000020004" pitchFamily="2" charset="0"/>
            </a:endParaRPr>
          </a:p>
          <a:p>
            <a:pPr marL="0" indent="0">
              <a:buNone/>
            </a:pPr>
            <a:r>
              <a:rPr lang="ru-RU" b="1" dirty="0" err="1">
                <a:latin typeface="Sitka Small" panose="02000505000000020004" pitchFamily="2" charset="0"/>
              </a:rPr>
              <a:t>Вучше</a:t>
            </a:r>
            <a:r>
              <a:rPr lang="ru-RU" b="1" dirty="0">
                <a:latin typeface="Sitka Small" panose="02000505000000020004" pitchFamily="2" charset="0"/>
              </a:rPr>
              <a:t> в </a:t>
            </a:r>
            <a:r>
              <a:rPr lang="ru-RU" b="1" dirty="0" err="1">
                <a:latin typeface="Sitka Small" panose="02000505000000020004" pitchFamily="2" charset="0"/>
              </a:rPr>
              <a:t>вунки</a:t>
            </a:r>
            <a:r>
              <a:rPr lang="ru-RU" b="1" dirty="0">
                <a:latin typeface="Sitka Small" panose="02000505000000020004" pitchFamily="2" charset="0"/>
              </a:rPr>
              <a:t> </a:t>
            </a:r>
            <a:r>
              <a:rPr lang="ru-RU" b="1" dirty="0" err="1">
                <a:latin typeface="Sitka Small" panose="02000505000000020004" pitchFamily="2" charset="0"/>
              </a:rPr>
              <a:t>поигвать</a:t>
            </a:r>
            <a:r>
              <a:rPr lang="ru-RU" b="1" dirty="0">
                <a:latin typeface="Sitka Small" panose="02000505000000020004" pitchFamily="2" charset="0"/>
              </a:rPr>
              <a:t>!..</a:t>
            </a:r>
          </a:p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«В пятки?», «В </a:t>
            </a:r>
            <a:r>
              <a:rPr lang="ru-RU" b="1" dirty="0" err="1">
                <a:latin typeface="Sitka Small" panose="02000505000000020004" pitchFamily="2" charset="0"/>
              </a:rPr>
              <a:t>вунки</a:t>
            </a:r>
            <a:r>
              <a:rPr lang="ru-RU" b="1" dirty="0">
                <a:latin typeface="Sitka Small" panose="02000505000000020004" pitchFamily="2" charset="0"/>
              </a:rPr>
              <a:t>?» - Что такое?</a:t>
            </a:r>
          </a:p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Ничего не разобрать!</a:t>
            </a:r>
          </a:p>
        </p:txBody>
      </p:sp>
      <p:pic>
        <p:nvPicPr>
          <p:cNvPr id="4" name="Содержимое 4" descr="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653523" y="1"/>
            <a:ext cx="2490477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116E63-53F4-A3CB-2C5B-63BD80A2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pic>
        <p:nvPicPr>
          <p:cNvPr id="5" name="Содержимое 4" descr="6no_m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357166"/>
            <a:ext cx="668376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Копия 6no_m.bmp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2071670" y="3429000"/>
            <a:ext cx="6716686" cy="2889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Documents and Settings\Администратор\Irina\Рабочий стол\подготовка\8 день\2o_m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43117"/>
            <a:ext cx="2143108" cy="3266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317FE-4442-4223-12F1-6042E9CE9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Sitka Small" panose="02000505000000020004" pitchFamily="2" charset="0"/>
              </a:rPr>
              <a:t>Гласные звуки</a:t>
            </a:r>
          </a:p>
        </p:txBody>
      </p:sp>
      <p:pic>
        <p:nvPicPr>
          <p:cNvPr id="5" name="Содержимое 4" descr="1andrianova_t_m_andrianova_i_l_v_mire_zvukov_i_bukv_uchebno_m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6230" t="6726" r="3440" b="5836"/>
          <a:stretch>
            <a:fillRect/>
          </a:stretch>
        </p:blipFill>
        <p:spPr>
          <a:xfrm>
            <a:off x="142844" y="1142983"/>
            <a:ext cx="4747879" cy="425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76056" y="1000108"/>
            <a:ext cx="367742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Sitka Small" panose="02000505000000020004" pitchFamily="2" charset="0"/>
              </a:rPr>
              <a:t>Гласные тянутся в песенке звонкой, </a:t>
            </a:r>
            <a:br>
              <a:rPr lang="ru-RU" b="1" dirty="0">
                <a:latin typeface="Sitka Small" panose="02000505000000020004" pitchFamily="2" charset="0"/>
              </a:rPr>
            </a:br>
            <a:r>
              <a:rPr lang="ru-RU" b="1" dirty="0">
                <a:latin typeface="Sitka Small" panose="02000505000000020004" pitchFamily="2" charset="0"/>
              </a:rPr>
              <a:t>Могут заплакать и закричать, </a:t>
            </a:r>
            <a:br>
              <a:rPr lang="ru-RU" b="1" dirty="0">
                <a:latin typeface="Sitka Small" panose="02000505000000020004" pitchFamily="2" charset="0"/>
              </a:rPr>
            </a:br>
            <a:r>
              <a:rPr lang="ru-RU" b="1" dirty="0">
                <a:latin typeface="Sitka Small" panose="02000505000000020004" pitchFamily="2" charset="0"/>
              </a:rPr>
              <a:t>В темном лесу звать и аукать </a:t>
            </a:r>
            <a:br>
              <a:rPr lang="ru-RU" b="1" dirty="0">
                <a:latin typeface="Sitka Small" panose="02000505000000020004" pitchFamily="2" charset="0"/>
              </a:rPr>
            </a:br>
            <a:r>
              <a:rPr lang="ru-RU" b="1" dirty="0">
                <a:latin typeface="Sitka Small" panose="02000505000000020004" pitchFamily="2" charset="0"/>
              </a:rPr>
              <a:t>И в колыбельке Аленку баюкать, </a:t>
            </a:r>
            <a:br>
              <a:rPr lang="ru-RU" b="1" dirty="0">
                <a:latin typeface="Sitka Small" panose="02000505000000020004" pitchFamily="2" charset="0"/>
              </a:rPr>
            </a:br>
            <a:r>
              <a:rPr lang="ru-RU" b="1" dirty="0">
                <a:latin typeface="Sitka Small" panose="02000505000000020004" pitchFamily="2" charset="0"/>
              </a:rPr>
              <a:t>Но не желают свистеть и ворчать. 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5721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,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 [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,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О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,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kumimoji="0" lang="ru-RU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Э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tka Small" panose="02000505000000020004" pitchFamily="2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Я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,  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Ю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 [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Ё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[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И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, 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 [</a:t>
            </a:r>
            <a:r>
              <a:rPr lang="ru-RU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Е</a:t>
            </a:r>
            <a:r>
              <a:rPr lang="en-US" sz="3600" b="1" dirty="0">
                <a:solidFill>
                  <a:srgbClr val="FF0000"/>
                </a:solidFill>
                <a:latin typeface="Sitka Small" panose="02000505000000020004" pitchFamily="2" charset="0"/>
                <a:ea typeface="+mj-ea"/>
                <a:cs typeface="Times New Roman" pitchFamily="18" charset="0"/>
              </a:rPr>
              <a:t>]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tka Small" panose="02000505000000020004" pitchFamily="2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03AD10-4404-C659-B95E-ED79842EE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pic>
        <p:nvPicPr>
          <p:cNvPr id="5" name="Содержимое 4" descr="1andrianova_t_m_andri3o_m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603" t="4099" r="4864" b="4960"/>
          <a:stretch>
            <a:fillRect/>
          </a:stretch>
        </p:blipFill>
        <p:spPr>
          <a:xfrm>
            <a:off x="214282" y="1285860"/>
            <a:ext cx="4539108" cy="423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3390" y="1071546"/>
            <a:ext cx="4176328" cy="557216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А согласные согласны </a:t>
            </a:r>
            <a:b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Шелестеть, шептать, скрипеть </a:t>
            </a:r>
            <a:b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Даже фыркать и шипеть, </a:t>
            </a:r>
            <a:b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Но не хочется им петь.  </a:t>
            </a:r>
          </a:p>
          <a:p>
            <a:pPr marL="0" indent="0">
              <a:buNone/>
            </a:pPr>
            <a:r>
              <a:rPr lang="ru-RU" sz="11200" b="1" dirty="0" err="1">
                <a:solidFill>
                  <a:srgbClr val="002060"/>
                </a:solidFill>
                <a:latin typeface="Sitka Small" panose="02000505000000020004" pitchFamily="2" charset="0"/>
              </a:rPr>
              <a:t>С-с-с</a:t>
            </a: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... змеиный слышен свист, </a:t>
            </a:r>
            <a:b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sz="11200" b="1" dirty="0" err="1">
                <a:solidFill>
                  <a:srgbClr val="002060"/>
                </a:solidFill>
                <a:latin typeface="Sitka Small" panose="02000505000000020004" pitchFamily="2" charset="0"/>
              </a:rPr>
              <a:t>Ш-ш-ш</a:t>
            </a: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... шуршит опавший лист. </a:t>
            </a:r>
            <a:b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Ж-ж-ж... шмели в саду жужжат, </a:t>
            </a:r>
            <a:b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</a:br>
            <a:r>
              <a:rPr lang="ru-RU" sz="11200" b="1" dirty="0" err="1">
                <a:solidFill>
                  <a:srgbClr val="002060"/>
                </a:solidFill>
                <a:latin typeface="Sitka Small" panose="02000505000000020004" pitchFamily="2" charset="0"/>
              </a:rPr>
              <a:t>Р-р-р</a:t>
            </a:r>
            <a:r>
              <a:rPr lang="ru-RU" sz="11200" b="1" dirty="0">
                <a:solidFill>
                  <a:srgbClr val="002060"/>
                </a:solidFill>
                <a:latin typeface="Sitka Small" panose="02000505000000020004" pitchFamily="2" charset="0"/>
              </a:rPr>
              <a:t>... моторы тарахтят. </a:t>
            </a:r>
          </a:p>
          <a:p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/>
              <a:t> 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Sitka Small" panose="02000505000000020004" pitchFamily="2" charset="0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,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П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,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З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,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С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,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Р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]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, 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Л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itka Small" panose="02000505000000020004" pitchFamily="2" charset="0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itka Small" panose="02000505000000020004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112D8E-D689-F834-7B66-E0860BC55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6732588" y="549275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669196">
            <a:off x="395288" y="476250"/>
            <a:ext cx="2159000" cy="1295400"/>
          </a:xfrm>
          <a:prstGeom prst="cloudCallout">
            <a:avLst>
              <a:gd name="adj1" fmla="val -56616"/>
              <a:gd name="adj2" fmla="val -12259"/>
            </a:avLst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7190" name="Picture 22" descr="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636842">
            <a:off x="-1804988" y="12700"/>
            <a:ext cx="1584326" cy="1358900"/>
          </a:xfrm>
          <a:prstGeom prst="rect">
            <a:avLst/>
          </a:prstGeom>
          <a:noFill/>
        </p:spPr>
      </p:pic>
      <p:sp>
        <p:nvSpPr>
          <p:cNvPr id="7194" name="Freeform 26" descr="Штриховой вертикальный"/>
          <p:cNvSpPr>
            <a:spLocks/>
          </p:cNvSpPr>
          <p:nvPr/>
        </p:nvSpPr>
        <p:spPr bwMode="auto">
          <a:xfrm rot="-178922">
            <a:off x="-180975" y="4332288"/>
            <a:ext cx="7489825" cy="2978150"/>
          </a:xfrm>
          <a:custGeom>
            <a:avLst/>
            <a:gdLst/>
            <a:ahLst/>
            <a:cxnLst>
              <a:cxn ang="0">
                <a:pos x="82" y="0"/>
              </a:cxn>
              <a:cxn ang="0">
                <a:pos x="202" y="24"/>
              </a:cxn>
              <a:cxn ang="0">
                <a:pos x="594" y="24"/>
              </a:cxn>
              <a:cxn ang="0">
                <a:pos x="706" y="72"/>
              </a:cxn>
              <a:cxn ang="0">
                <a:pos x="754" y="96"/>
              </a:cxn>
              <a:cxn ang="0">
                <a:pos x="762" y="120"/>
              </a:cxn>
              <a:cxn ang="0">
                <a:pos x="858" y="168"/>
              </a:cxn>
              <a:cxn ang="0">
                <a:pos x="946" y="232"/>
              </a:cxn>
              <a:cxn ang="0">
                <a:pos x="954" y="256"/>
              </a:cxn>
              <a:cxn ang="0">
                <a:pos x="978" y="264"/>
              </a:cxn>
              <a:cxn ang="0">
                <a:pos x="1050" y="304"/>
              </a:cxn>
              <a:cxn ang="0">
                <a:pos x="1162" y="424"/>
              </a:cxn>
              <a:cxn ang="0">
                <a:pos x="1170" y="448"/>
              </a:cxn>
              <a:cxn ang="0">
                <a:pos x="1194" y="480"/>
              </a:cxn>
              <a:cxn ang="0">
                <a:pos x="1242" y="608"/>
              </a:cxn>
              <a:cxn ang="0">
                <a:pos x="1450" y="616"/>
              </a:cxn>
              <a:cxn ang="0">
                <a:pos x="1530" y="672"/>
              </a:cxn>
              <a:cxn ang="0">
                <a:pos x="1602" y="736"/>
              </a:cxn>
              <a:cxn ang="0">
                <a:pos x="1658" y="744"/>
              </a:cxn>
              <a:cxn ang="0">
                <a:pos x="1754" y="776"/>
              </a:cxn>
              <a:cxn ang="0">
                <a:pos x="1834" y="808"/>
              </a:cxn>
              <a:cxn ang="0">
                <a:pos x="1978" y="904"/>
              </a:cxn>
              <a:cxn ang="0">
                <a:pos x="2186" y="1008"/>
              </a:cxn>
              <a:cxn ang="0">
                <a:pos x="2274" y="1128"/>
              </a:cxn>
              <a:cxn ang="0">
                <a:pos x="2282" y="1152"/>
              </a:cxn>
              <a:cxn ang="0">
                <a:pos x="2410" y="1264"/>
              </a:cxn>
              <a:cxn ang="0">
                <a:pos x="2482" y="1344"/>
              </a:cxn>
              <a:cxn ang="0">
                <a:pos x="2634" y="1408"/>
              </a:cxn>
              <a:cxn ang="0">
                <a:pos x="2930" y="1408"/>
              </a:cxn>
              <a:cxn ang="0">
                <a:pos x="3026" y="1448"/>
              </a:cxn>
              <a:cxn ang="0">
                <a:pos x="3202" y="1488"/>
              </a:cxn>
              <a:cxn ang="0">
                <a:pos x="2330" y="1552"/>
              </a:cxn>
              <a:cxn ang="0">
                <a:pos x="2146" y="1544"/>
              </a:cxn>
              <a:cxn ang="0">
                <a:pos x="1386" y="1536"/>
              </a:cxn>
              <a:cxn ang="0">
                <a:pos x="1162" y="1520"/>
              </a:cxn>
              <a:cxn ang="0">
                <a:pos x="418" y="1504"/>
              </a:cxn>
              <a:cxn ang="0">
                <a:pos x="106" y="1520"/>
              </a:cxn>
              <a:cxn ang="0">
                <a:pos x="74" y="1512"/>
              </a:cxn>
              <a:cxn ang="0">
                <a:pos x="66" y="696"/>
              </a:cxn>
              <a:cxn ang="0">
                <a:pos x="90" y="272"/>
              </a:cxn>
              <a:cxn ang="0">
                <a:pos x="98" y="40"/>
              </a:cxn>
              <a:cxn ang="0">
                <a:pos x="74" y="24"/>
              </a:cxn>
              <a:cxn ang="0">
                <a:pos x="82" y="0"/>
              </a:cxn>
            </a:cxnLst>
            <a:rect l="0" t="0" r="r" b="b"/>
            <a:pathLst>
              <a:path w="3295" h="1767">
                <a:moveTo>
                  <a:pt x="82" y="0"/>
                </a:moveTo>
                <a:cubicBezTo>
                  <a:pt x="121" y="13"/>
                  <a:pt x="163" y="11"/>
                  <a:pt x="202" y="24"/>
                </a:cubicBezTo>
                <a:cubicBezTo>
                  <a:pt x="377" y="18"/>
                  <a:pt x="438" y="9"/>
                  <a:pt x="594" y="24"/>
                </a:cubicBezTo>
                <a:cubicBezTo>
                  <a:pt x="634" y="28"/>
                  <a:pt x="667" y="62"/>
                  <a:pt x="706" y="72"/>
                </a:cubicBezTo>
                <a:cubicBezTo>
                  <a:pt x="721" y="82"/>
                  <a:pt x="741" y="83"/>
                  <a:pt x="754" y="96"/>
                </a:cubicBezTo>
                <a:cubicBezTo>
                  <a:pt x="760" y="102"/>
                  <a:pt x="756" y="114"/>
                  <a:pt x="762" y="120"/>
                </a:cubicBezTo>
                <a:cubicBezTo>
                  <a:pt x="772" y="130"/>
                  <a:pt x="840" y="155"/>
                  <a:pt x="858" y="168"/>
                </a:cubicBezTo>
                <a:cubicBezTo>
                  <a:pt x="887" y="189"/>
                  <a:pt x="915" y="212"/>
                  <a:pt x="946" y="232"/>
                </a:cubicBezTo>
                <a:cubicBezTo>
                  <a:pt x="949" y="240"/>
                  <a:pt x="948" y="250"/>
                  <a:pt x="954" y="256"/>
                </a:cubicBezTo>
                <a:cubicBezTo>
                  <a:pt x="960" y="262"/>
                  <a:pt x="970" y="260"/>
                  <a:pt x="978" y="264"/>
                </a:cubicBezTo>
                <a:cubicBezTo>
                  <a:pt x="1003" y="276"/>
                  <a:pt x="1026" y="291"/>
                  <a:pt x="1050" y="304"/>
                </a:cubicBezTo>
                <a:cubicBezTo>
                  <a:pt x="1101" y="332"/>
                  <a:pt x="1129" y="380"/>
                  <a:pt x="1162" y="424"/>
                </a:cubicBezTo>
                <a:cubicBezTo>
                  <a:pt x="1165" y="432"/>
                  <a:pt x="1166" y="441"/>
                  <a:pt x="1170" y="448"/>
                </a:cubicBezTo>
                <a:cubicBezTo>
                  <a:pt x="1177" y="460"/>
                  <a:pt x="1189" y="468"/>
                  <a:pt x="1194" y="480"/>
                </a:cubicBezTo>
                <a:cubicBezTo>
                  <a:pt x="1203" y="504"/>
                  <a:pt x="1202" y="602"/>
                  <a:pt x="1242" y="608"/>
                </a:cubicBezTo>
                <a:cubicBezTo>
                  <a:pt x="1311" y="617"/>
                  <a:pt x="1381" y="613"/>
                  <a:pt x="1450" y="616"/>
                </a:cubicBezTo>
                <a:cubicBezTo>
                  <a:pt x="1481" y="631"/>
                  <a:pt x="1507" y="645"/>
                  <a:pt x="1530" y="672"/>
                </a:cubicBezTo>
                <a:cubicBezTo>
                  <a:pt x="1549" y="695"/>
                  <a:pt x="1571" y="727"/>
                  <a:pt x="1602" y="736"/>
                </a:cubicBezTo>
                <a:cubicBezTo>
                  <a:pt x="1620" y="741"/>
                  <a:pt x="1639" y="741"/>
                  <a:pt x="1658" y="744"/>
                </a:cubicBezTo>
                <a:cubicBezTo>
                  <a:pt x="1692" y="766"/>
                  <a:pt x="1713" y="769"/>
                  <a:pt x="1754" y="776"/>
                </a:cubicBezTo>
                <a:cubicBezTo>
                  <a:pt x="1781" y="787"/>
                  <a:pt x="1807" y="797"/>
                  <a:pt x="1834" y="808"/>
                </a:cubicBezTo>
                <a:cubicBezTo>
                  <a:pt x="1888" y="829"/>
                  <a:pt x="1924" y="882"/>
                  <a:pt x="1978" y="904"/>
                </a:cubicBezTo>
                <a:cubicBezTo>
                  <a:pt x="2046" y="931"/>
                  <a:pt x="2134" y="951"/>
                  <a:pt x="2186" y="1008"/>
                </a:cubicBezTo>
                <a:cubicBezTo>
                  <a:pt x="2186" y="1008"/>
                  <a:pt x="2268" y="1110"/>
                  <a:pt x="2274" y="1128"/>
                </a:cubicBezTo>
                <a:cubicBezTo>
                  <a:pt x="2277" y="1136"/>
                  <a:pt x="2277" y="1145"/>
                  <a:pt x="2282" y="1152"/>
                </a:cubicBezTo>
                <a:cubicBezTo>
                  <a:pt x="2322" y="1201"/>
                  <a:pt x="2363" y="1225"/>
                  <a:pt x="2410" y="1264"/>
                </a:cubicBezTo>
                <a:cubicBezTo>
                  <a:pt x="2438" y="1287"/>
                  <a:pt x="2452" y="1323"/>
                  <a:pt x="2482" y="1344"/>
                </a:cubicBezTo>
                <a:cubicBezTo>
                  <a:pt x="2525" y="1375"/>
                  <a:pt x="2586" y="1384"/>
                  <a:pt x="2634" y="1408"/>
                </a:cubicBezTo>
                <a:cubicBezTo>
                  <a:pt x="2759" y="1398"/>
                  <a:pt x="2777" y="1392"/>
                  <a:pt x="2930" y="1408"/>
                </a:cubicBezTo>
                <a:cubicBezTo>
                  <a:pt x="2960" y="1411"/>
                  <a:pt x="2994" y="1442"/>
                  <a:pt x="3026" y="1448"/>
                </a:cubicBezTo>
                <a:cubicBezTo>
                  <a:pt x="3103" y="1487"/>
                  <a:pt x="3081" y="1480"/>
                  <a:pt x="3202" y="1488"/>
                </a:cubicBezTo>
                <a:cubicBezTo>
                  <a:pt x="3295" y="1767"/>
                  <a:pt x="2444" y="1553"/>
                  <a:pt x="2330" y="1552"/>
                </a:cubicBezTo>
                <a:cubicBezTo>
                  <a:pt x="2266" y="1541"/>
                  <a:pt x="2210" y="1535"/>
                  <a:pt x="2146" y="1544"/>
                </a:cubicBezTo>
                <a:cubicBezTo>
                  <a:pt x="1834" y="1534"/>
                  <a:pt x="1755" y="1530"/>
                  <a:pt x="1386" y="1536"/>
                </a:cubicBezTo>
                <a:cubicBezTo>
                  <a:pt x="1323" y="1578"/>
                  <a:pt x="1232" y="1522"/>
                  <a:pt x="1162" y="1520"/>
                </a:cubicBezTo>
                <a:cubicBezTo>
                  <a:pt x="914" y="1512"/>
                  <a:pt x="666" y="1509"/>
                  <a:pt x="418" y="1504"/>
                </a:cubicBezTo>
                <a:cubicBezTo>
                  <a:pt x="329" y="1445"/>
                  <a:pt x="193" y="1462"/>
                  <a:pt x="106" y="1520"/>
                </a:cubicBezTo>
                <a:cubicBezTo>
                  <a:pt x="95" y="1517"/>
                  <a:pt x="76" y="1523"/>
                  <a:pt x="74" y="1512"/>
                </a:cubicBezTo>
                <a:cubicBezTo>
                  <a:pt x="59" y="1414"/>
                  <a:pt x="0" y="498"/>
                  <a:pt x="66" y="696"/>
                </a:cubicBezTo>
                <a:cubicBezTo>
                  <a:pt x="111" y="560"/>
                  <a:pt x="45" y="408"/>
                  <a:pt x="90" y="272"/>
                </a:cubicBezTo>
                <a:cubicBezTo>
                  <a:pt x="94" y="212"/>
                  <a:pt x="117" y="102"/>
                  <a:pt x="98" y="40"/>
                </a:cubicBezTo>
                <a:cubicBezTo>
                  <a:pt x="95" y="31"/>
                  <a:pt x="82" y="29"/>
                  <a:pt x="74" y="24"/>
                </a:cubicBezTo>
                <a:cubicBezTo>
                  <a:pt x="77" y="16"/>
                  <a:pt x="82" y="0"/>
                  <a:pt x="82" y="0"/>
                </a:cubicBezTo>
                <a:close/>
              </a:path>
            </a:pathLst>
          </a:custGeom>
          <a:pattFill prst="dashVert">
            <a:fgClr>
              <a:srgbClr val="009900"/>
            </a:fgClr>
            <a:bgClr>
              <a:srgbClr val="33CC33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195" name="Picture 27" descr="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2339975" y="5589588"/>
            <a:ext cx="1295400" cy="1144587"/>
          </a:xfrm>
          <a:prstGeom prst="rect">
            <a:avLst/>
          </a:prstGeom>
          <a:noFill/>
        </p:spPr>
      </p:pic>
      <p:pic>
        <p:nvPicPr>
          <p:cNvPr id="7196" name="Picture 28" descr="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 rot="1490066">
            <a:off x="4003675" y="5670550"/>
            <a:ext cx="1079500" cy="954088"/>
          </a:xfrm>
          <a:prstGeom prst="rect">
            <a:avLst/>
          </a:prstGeom>
          <a:noFill/>
        </p:spPr>
      </p:pic>
      <p:sp>
        <p:nvSpPr>
          <p:cNvPr id="7198" name="Rectangle 30"/>
          <p:cNvSpPr>
            <a:spLocks noChangeArrowheads="1"/>
          </p:cNvSpPr>
          <p:nvPr/>
        </p:nvSpPr>
        <p:spPr bwMode="auto">
          <a:xfrm rot="-1562800">
            <a:off x="5740400" y="1984375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 rot="-377981">
            <a:off x="4791075" y="1555750"/>
            <a:ext cx="1939925" cy="115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 rot="466734">
            <a:off x="5573713" y="1123950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 rot="1130946">
            <a:off x="4862513" y="595313"/>
            <a:ext cx="1951037" cy="1174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 rot="-2526955">
            <a:off x="5297488" y="2532063"/>
            <a:ext cx="1893887" cy="13652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 rot="-3416466">
            <a:off x="6330156" y="2548732"/>
            <a:ext cx="1152525" cy="7143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 rot="-4767063">
            <a:off x="6263482" y="3023393"/>
            <a:ext cx="1943100" cy="14446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 rot="-5660716">
            <a:off x="7198519" y="2670969"/>
            <a:ext cx="1152525" cy="714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208" name="Picture 40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</p:spPr>
      </p:pic>
      <p:pic>
        <p:nvPicPr>
          <p:cNvPr id="7210" name="Picture 42" descr="tre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252413" y="2420938"/>
            <a:ext cx="1595438" cy="2592387"/>
          </a:xfrm>
          <a:prstGeom prst="rect">
            <a:avLst/>
          </a:prstGeom>
          <a:noFill/>
        </p:spPr>
      </p:pic>
      <p:pic>
        <p:nvPicPr>
          <p:cNvPr id="7209" name="Picture 41" descr="tre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213100"/>
            <a:ext cx="1595437" cy="1681163"/>
          </a:xfrm>
          <a:prstGeom prst="rect">
            <a:avLst/>
          </a:prstGeom>
          <a:noFill/>
        </p:spPr>
      </p:pic>
      <p:pic>
        <p:nvPicPr>
          <p:cNvPr id="7211" name="Picture 43" descr="tree2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16013" y="3933825"/>
            <a:ext cx="1049337" cy="1104900"/>
          </a:xfrm>
          <a:prstGeom prst="rect">
            <a:avLst/>
          </a:prstGeom>
          <a:noFill/>
        </p:spPr>
      </p:pic>
      <p:pic>
        <p:nvPicPr>
          <p:cNvPr id="7213" name="Picture 45" descr="kalendula_kopija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95288" y="5230813"/>
            <a:ext cx="720725" cy="720725"/>
          </a:xfrm>
          <a:prstGeom prst="rect">
            <a:avLst/>
          </a:prstGeom>
          <a:noFill/>
        </p:spPr>
      </p:pic>
      <p:pic>
        <p:nvPicPr>
          <p:cNvPr id="7214" name="Picture 46" descr="kalendula_kopija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403350" y="5919788"/>
            <a:ext cx="938213" cy="938212"/>
          </a:xfrm>
          <a:prstGeom prst="rect">
            <a:avLst/>
          </a:prstGeom>
          <a:noFill/>
        </p:spPr>
      </p:pic>
      <p:pic>
        <p:nvPicPr>
          <p:cNvPr id="7215" name="Picture 47" descr="kalendula_kopija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3059113" y="6021388"/>
            <a:ext cx="647700" cy="647700"/>
          </a:xfrm>
          <a:prstGeom prst="rect">
            <a:avLst/>
          </a:prstGeom>
          <a:noFill/>
        </p:spPr>
      </p:pic>
      <p:pic>
        <p:nvPicPr>
          <p:cNvPr id="7216" name="Picture 48" descr="kalendula_kopij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4643438" y="6281738"/>
            <a:ext cx="576262" cy="576262"/>
          </a:xfrm>
          <a:prstGeom prst="rect">
            <a:avLst/>
          </a:prstGeom>
          <a:noFill/>
        </p:spPr>
      </p:pic>
      <p:pic>
        <p:nvPicPr>
          <p:cNvPr id="7217" name="Picture 49" descr="kalendula_kopija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1763713" y="4868863"/>
            <a:ext cx="576262" cy="576262"/>
          </a:xfrm>
          <a:prstGeom prst="rect">
            <a:avLst/>
          </a:prstGeom>
          <a:noFill/>
        </p:spPr>
      </p:pic>
      <p:pic>
        <p:nvPicPr>
          <p:cNvPr id="7188" name="Picture 20" descr="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429256">
            <a:off x="9330531" y="3639344"/>
            <a:ext cx="1544638" cy="1123950"/>
          </a:xfrm>
          <a:prstGeom prst="rect">
            <a:avLst/>
          </a:prstGeom>
          <a:noFill/>
        </p:spPr>
      </p:pic>
      <p:pic>
        <p:nvPicPr>
          <p:cNvPr id="7186" name="Picture 18" descr="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 l="55405" r="6810"/>
          <a:stretch>
            <a:fillRect/>
          </a:stretch>
        </p:blipFill>
        <p:spPr bwMode="auto">
          <a:xfrm>
            <a:off x="900113" y="4797425"/>
            <a:ext cx="1655762" cy="146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85" fill="hold"/>
                                        <p:tgtEl>
                                          <p:spTgt spid="7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85"/>
                            </p:stCondLst>
                            <p:childTnLst>
                              <p:par>
                                <p:cTn id="12" presetID="10" presetClass="entr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1585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085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85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85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85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4085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458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85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585"/>
                            </p:stCondLst>
                            <p:childTnLst>
                              <p:par>
                                <p:cTn id="48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85"/>
                            </p:stCondLst>
                            <p:childTnLst>
                              <p:par>
                                <p:cTn id="52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9585"/>
                            </p:stCondLst>
                            <p:childTnLst>
                              <p:par>
                                <p:cTn id="56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1585"/>
                            </p:stCondLst>
                            <p:childTnLst>
                              <p:par>
                                <p:cTn id="60" presetID="10" presetClass="entr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3585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4085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585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85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585"/>
                            </p:stCondLst>
                            <p:childTnLst>
                              <p:par>
                                <p:cTn id="84" presetID="37" presetClass="path" presetSubtype="0" repeatCount="200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0.05232 L -0.02309 0.0868 C 0.00018 0.11759 0.03525 0.13657 0.07153 0.13657 C 0.11303 0.13657 0.14619 0.11759 0.1698 0.0868 L 0.28143 -0.05232 " pathEditMode="relative" rAng="0" ptsTypes="FffFF">
                                      <p:cBhvr>
                                        <p:cTn id="85" dur="2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585"/>
                            </p:stCondLst>
                            <p:childTnLst>
                              <p:par>
                                <p:cTn id="8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585"/>
                            </p:stCondLst>
                            <p:childTnLst>
                              <p:par>
                                <p:cTn id="10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1585"/>
                            </p:stCondLst>
                            <p:childTnLst>
                              <p:par>
                                <p:cTn id="12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2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2085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3085"/>
                            </p:stCondLst>
                            <p:childTnLst>
                              <p:par>
                                <p:cTn id="141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7199 L 0.0184 -0.10718 C 0.03368 -0.12315 0.06823 -0.11505 0.08125 -0.0926 L 0.11024 -0.04283 " pathEditMode="relative" rAng="3132363" ptsTypes="FfFF">
                                      <p:cBhvr>
                                        <p:cTn id="14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3585"/>
                            </p:stCondLst>
                            <p:childTnLst>
                              <p:par>
                                <p:cTn id="14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0046 L 0.02604 -0.07824 C 0.03819 -0.11319 0.0875 -0.1338 0.11719 -0.1162 L 0.18264 -0.07708 " pathEditMode="relative" rAng="1452706" ptsTypes="FfFF">
                                      <p:cBhvr>
                                        <p:cTn id="14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4085"/>
                            </p:stCondLst>
                            <p:childTnLst>
                              <p:par>
                                <p:cTn id="1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281 -0.07731 L 0.32691 -0.07523 " pathEditMode="relative" rAng="0" ptsTypes="AA">
                                      <p:cBhvr>
                                        <p:cTn id="14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4585"/>
                            </p:stCondLst>
                            <p:childTnLst>
                              <p:par>
                                <p:cTn id="150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691 -0.07523 L 0.4165 -0.20231 C 0.45729 -0.26041 0.62743 -0.17453 0.729 -0.04606 L 0.95625 0.23982 " pathEditMode="relative" rAng="2604517" ptsTypes="FfFF">
                                      <p:cBhvr>
                                        <p:cTn id="1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1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85"/>
                            </p:stCondLst>
                            <p:childTnLst>
                              <p:par>
                                <p:cTn id="1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07 -0.04306 L 0.19219 0.03426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5585"/>
                            </p:stCondLst>
                            <p:childTnLst>
                              <p:par>
                                <p:cTn id="156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-0.01783 C 0.08507 0.01458 0.07013 0.06203 0.09948 0.08912 C 0.1401 0.12939 0.21753 -0.00209 0.26666 0.0456 C 0.31059 0.08935 0.22257 0.18379 0.2651 0.22453 C 0.30954 0.26805 0.33264 0.15972 0.38003 0.20601 C 0.42291 0.24745 0.36753 0.2824 0.40538 0.31875 C 0.44184 0.35486 0.44757 0.29259 0.48038 0.325 C 0.49948 0.34328 0.49427 0.35694 0.49079 0.36782 " pathEditMode="relative" rAng="2181646" ptsTypes="ffffffff">
                                      <p:cBhvr>
                                        <p:cTn id="157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94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7585"/>
                            </p:stCondLst>
                            <p:childTnLst>
                              <p:par>
                                <p:cTn id="163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00278 L -0.91979 0.00278 L -0.91979 -0.43866 L -0.25833 -0.43866 L -0.25833 0.00278 Z " pathEditMode="relative" rAng="10800000" ptsTypes="FFFFF">
                                      <p:cBhvr>
                                        <p:cTn id="164" dur="3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3585"/>
                            </p:stCondLst>
                            <p:childTnLst>
                              <p:par>
                                <p:cTn id="16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300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08"/>
                </p:tgtEl>
              </p:cMediaNode>
            </p:audio>
          </p:childTnLst>
        </p:cTn>
      </p:par>
    </p:tnLst>
    <p:bldLst>
      <p:bldP spid="7179" grpId="0" animBg="1"/>
      <p:bldP spid="7179" grpId="1" animBg="1"/>
      <p:bldP spid="7183" grpId="0" animBg="1"/>
      <p:bldP spid="7198" grpId="0" animBg="1"/>
      <p:bldP spid="7198" grpId="1" animBg="1"/>
      <p:bldP spid="7199" grpId="0" animBg="1"/>
      <p:bldP spid="7200" grpId="0" animBg="1"/>
      <p:bldP spid="7200" grpId="1" animBg="1"/>
      <p:bldP spid="7203" grpId="0" animBg="1"/>
      <p:bldP spid="7204" grpId="0" animBg="1"/>
      <p:bldP spid="7205" grpId="0" animBg="1"/>
      <p:bldP spid="7205" grpId="1" animBg="1"/>
      <p:bldP spid="7206" grpId="0" animBg="1"/>
      <p:bldP spid="7207" grpId="0" animBg="1"/>
      <p:bldP spid="720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5D193F9-CAD4-779C-C85D-BEC79421A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2D153A-753D-66B4-8453-629C7A503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pic>
        <p:nvPicPr>
          <p:cNvPr id="4" name="Содержимое 3" descr="4o_m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10412"/>
          <a:stretch>
            <a:fillRect/>
          </a:stretch>
        </p:blipFill>
        <p:spPr>
          <a:xfrm>
            <a:off x="571472" y="285728"/>
            <a:ext cx="8229600" cy="1928826"/>
          </a:xfrm>
        </p:spPr>
      </p:pic>
      <p:pic>
        <p:nvPicPr>
          <p:cNvPr id="1026" name="Picture 2" descr="D:\Documents and Settings\Администратор\Irina\Рабочий стол\подготовка\8 день\Lama-glama-обще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12976"/>
            <a:ext cx="4492757" cy="3369568"/>
          </a:xfrm>
          <a:prstGeom prst="rect">
            <a:avLst/>
          </a:prstGeom>
          <a:noFill/>
        </p:spPr>
      </p:pic>
      <p:pic>
        <p:nvPicPr>
          <p:cNvPr id="4098" name="Picture 2" descr="D:\Documents and Settings\Администратор\Irina\Рабочий стол\подготовка\8 день\2o_m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15621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348" y="2000240"/>
            <a:ext cx="1500198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[</a:t>
            </a:r>
            <a:r>
              <a:rPr lang="ru-RU" b="1" dirty="0">
                <a:solidFill>
                  <a:srgbClr val="002060"/>
                </a:solidFill>
              </a:rPr>
              <a:t>лук</a:t>
            </a:r>
            <a:r>
              <a:rPr lang="en-US" b="1" dirty="0">
                <a:solidFill>
                  <a:srgbClr val="002060"/>
                </a:solidFill>
              </a:rPr>
              <a:t>]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43174" y="2071678"/>
            <a:ext cx="15001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00562" y="2071678"/>
            <a:ext cx="20717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ламы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16" y="2071678"/>
            <a:ext cx="21431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гном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B99AF7-A772-B278-0C02-E4D7E2D71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" y="0"/>
            <a:ext cx="910742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miles24.ru/data/smiles/anime-koshki-1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635" y="1370285"/>
            <a:ext cx="4335687" cy="4987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263</Words>
  <Application>Microsoft Office PowerPoint</Application>
  <PresentationFormat>Экран (4:3)</PresentationFormat>
  <Paragraphs>28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Sitka Small</vt:lpstr>
      <vt:lpstr>Times New Roman</vt:lpstr>
      <vt:lpstr>Тема Office</vt:lpstr>
      <vt:lpstr>Здравствуйте, дорогие друзья. Сегодня 7 марта. Продолжаем заниматься в школе будущего первоклассника «Веснушки». Сегодня проведем дистанционное занятие по развитию речи.</vt:lpstr>
      <vt:lpstr>Презентация PowerPoint</vt:lpstr>
      <vt:lpstr>Презентация PowerPoint</vt:lpstr>
      <vt:lpstr>Гласные звуки</vt:lpstr>
      <vt:lpstr>Презентация PowerPoint</vt:lpstr>
      <vt:lpstr>Презентация PowerPoint</vt:lpstr>
      <vt:lpstr>Презентация PowerPoint</vt:lpstr>
      <vt:lpstr>[лук]</vt:lpstr>
      <vt:lpstr>Физминутка</vt:lpstr>
      <vt:lpstr>Соедини схемы и слова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занятие</dc:title>
  <cp:lastModifiedBy>Пользователь</cp:lastModifiedBy>
  <cp:revision>24</cp:revision>
  <dcterms:modified xsi:type="dcterms:W3CDTF">2025-02-19T17:25:10Z</dcterms:modified>
</cp:coreProperties>
</file>