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65" r:id="rId4"/>
    <p:sldId id="299" r:id="rId5"/>
    <p:sldId id="257" r:id="rId6"/>
    <p:sldId id="296" r:id="rId7"/>
    <p:sldId id="300" r:id="rId8"/>
    <p:sldId id="301" r:id="rId9"/>
    <p:sldId id="297" r:id="rId10"/>
    <p:sldId id="302" r:id="rId11"/>
    <p:sldId id="303" r:id="rId12"/>
    <p:sldId id="304" r:id="rId13"/>
    <p:sldId id="298" r:id="rId14"/>
    <p:sldId id="271" r:id="rId15"/>
    <p:sldId id="284" r:id="rId16"/>
  </p:sldIdLst>
  <p:sldSz cx="18286413" cy="10287000"/>
  <p:notesSz cx="6858000" cy="9144000"/>
  <p:defaultTextStyle>
    <a:defPPr>
      <a:defRPr lang="ru-RU"/>
    </a:defPPr>
    <a:lvl1pPr marL="0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69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38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07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476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44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14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582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0951" algn="l" defTabSz="163273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49"/>
    <a:srgbClr val="FEEB9C"/>
    <a:srgbClr val="FDE49D"/>
    <a:srgbClr val="FFFF9B"/>
    <a:srgbClr val="FFFFC1"/>
    <a:srgbClr val="8D1205"/>
    <a:srgbClr val="FFFF99"/>
    <a:srgbClr val="FFCCCC"/>
    <a:srgbClr val="0D0486"/>
    <a:srgbClr val="D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481" y="3195638"/>
            <a:ext cx="15543451" cy="2205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2963" y="5829300"/>
            <a:ext cx="1280049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0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3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7650" y="411958"/>
            <a:ext cx="4114443" cy="8777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321" y="411958"/>
            <a:ext cx="12038555" cy="8777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6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501" y="6610351"/>
            <a:ext cx="15543451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501" y="4360071"/>
            <a:ext cx="15543451" cy="2250280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1636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3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491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4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4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5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09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321" y="2400301"/>
            <a:ext cx="8076499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5594" y="2400301"/>
            <a:ext cx="8076499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21" y="2302669"/>
            <a:ext cx="8079675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69" indent="0">
              <a:buNone/>
              <a:defRPr sz="3500" b="1"/>
            </a:lvl2pPr>
            <a:lvl3pPr marL="1632738" indent="0">
              <a:buNone/>
              <a:defRPr sz="3200" b="1"/>
            </a:lvl3pPr>
            <a:lvl4pPr marL="2449107" indent="0">
              <a:buNone/>
              <a:defRPr sz="2800" b="1"/>
            </a:lvl4pPr>
            <a:lvl5pPr marL="3265476" indent="0">
              <a:buNone/>
              <a:defRPr sz="2800" b="1"/>
            </a:lvl5pPr>
            <a:lvl6pPr marL="4081844" indent="0">
              <a:buNone/>
              <a:defRPr sz="2800" b="1"/>
            </a:lvl6pPr>
            <a:lvl7pPr marL="4898214" indent="0">
              <a:buNone/>
              <a:defRPr sz="2800" b="1"/>
            </a:lvl7pPr>
            <a:lvl8pPr marL="5714582" indent="0">
              <a:buNone/>
              <a:defRPr sz="2800" b="1"/>
            </a:lvl8pPr>
            <a:lvl9pPr marL="6530951" indent="0">
              <a:buNone/>
              <a:defRPr sz="2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321" y="3262313"/>
            <a:ext cx="8079675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89246" y="2302669"/>
            <a:ext cx="8082848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69" indent="0">
              <a:buNone/>
              <a:defRPr sz="3500" b="1"/>
            </a:lvl2pPr>
            <a:lvl3pPr marL="1632738" indent="0">
              <a:buNone/>
              <a:defRPr sz="3200" b="1"/>
            </a:lvl3pPr>
            <a:lvl4pPr marL="2449107" indent="0">
              <a:buNone/>
              <a:defRPr sz="2800" b="1"/>
            </a:lvl4pPr>
            <a:lvl5pPr marL="3265476" indent="0">
              <a:buNone/>
              <a:defRPr sz="2800" b="1"/>
            </a:lvl5pPr>
            <a:lvl6pPr marL="4081844" indent="0">
              <a:buNone/>
              <a:defRPr sz="2800" b="1"/>
            </a:lvl6pPr>
            <a:lvl7pPr marL="4898214" indent="0">
              <a:buNone/>
              <a:defRPr sz="2800" b="1"/>
            </a:lvl7pPr>
            <a:lvl8pPr marL="5714582" indent="0">
              <a:buNone/>
              <a:defRPr sz="2800" b="1"/>
            </a:lvl8pPr>
            <a:lvl9pPr marL="6530951" indent="0">
              <a:buNone/>
              <a:defRPr sz="2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89246" y="3262313"/>
            <a:ext cx="8082848" cy="5926932"/>
          </a:xfrm>
        </p:spPr>
        <p:txBody>
          <a:bodyPr/>
          <a:lstStyle>
            <a:lvl1pPr>
              <a:defRPr sz="43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5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8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9479" y="409576"/>
            <a:ext cx="10222613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322" y="2152651"/>
            <a:ext cx="6016104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69" indent="0">
              <a:buNone/>
              <a:defRPr sz="2100"/>
            </a:lvl2pPr>
            <a:lvl3pPr marL="1632738" indent="0">
              <a:buNone/>
              <a:defRPr sz="1800"/>
            </a:lvl3pPr>
            <a:lvl4pPr marL="2449107" indent="0">
              <a:buNone/>
              <a:defRPr sz="1600"/>
            </a:lvl4pPr>
            <a:lvl5pPr marL="3265476" indent="0">
              <a:buNone/>
              <a:defRPr sz="1600"/>
            </a:lvl5pPr>
            <a:lvl6pPr marL="4081844" indent="0">
              <a:buNone/>
              <a:defRPr sz="1600"/>
            </a:lvl6pPr>
            <a:lvl7pPr marL="4898214" indent="0">
              <a:buNone/>
              <a:defRPr sz="1600"/>
            </a:lvl7pPr>
            <a:lvl8pPr marL="5714582" indent="0">
              <a:buNone/>
              <a:defRPr sz="1600"/>
            </a:lvl8pPr>
            <a:lvl9pPr marL="6530951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266" y="7200900"/>
            <a:ext cx="10971848" cy="850107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266" y="919163"/>
            <a:ext cx="10971848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69" indent="0">
              <a:buNone/>
              <a:defRPr sz="5000"/>
            </a:lvl2pPr>
            <a:lvl3pPr marL="1632738" indent="0">
              <a:buNone/>
              <a:defRPr sz="4300"/>
            </a:lvl3pPr>
            <a:lvl4pPr marL="2449107" indent="0">
              <a:buNone/>
              <a:defRPr sz="3500"/>
            </a:lvl4pPr>
            <a:lvl5pPr marL="3265476" indent="0">
              <a:buNone/>
              <a:defRPr sz="3500"/>
            </a:lvl5pPr>
            <a:lvl6pPr marL="4081844" indent="0">
              <a:buNone/>
              <a:defRPr sz="3500"/>
            </a:lvl6pPr>
            <a:lvl7pPr marL="4898214" indent="0">
              <a:buNone/>
              <a:defRPr sz="3500"/>
            </a:lvl7pPr>
            <a:lvl8pPr marL="5714582" indent="0">
              <a:buNone/>
              <a:defRPr sz="3500"/>
            </a:lvl8pPr>
            <a:lvl9pPr marL="6530951" indent="0">
              <a:buNone/>
              <a:defRPr sz="3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266" y="8051007"/>
            <a:ext cx="10971848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69" indent="0">
              <a:buNone/>
              <a:defRPr sz="2100"/>
            </a:lvl2pPr>
            <a:lvl3pPr marL="1632738" indent="0">
              <a:buNone/>
              <a:defRPr sz="1800"/>
            </a:lvl3pPr>
            <a:lvl4pPr marL="2449107" indent="0">
              <a:buNone/>
              <a:defRPr sz="1600"/>
            </a:lvl4pPr>
            <a:lvl5pPr marL="3265476" indent="0">
              <a:buNone/>
              <a:defRPr sz="1600"/>
            </a:lvl5pPr>
            <a:lvl6pPr marL="4081844" indent="0">
              <a:buNone/>
              <a:defRPr sz="1600"/>
            </a:lvl6pPr>
            <a:lvl7pPr marL="4898214" indent="0">
              <a:buNone/>
              <a:defRPr sz="1600"/>
            </a:lvl7pPr>
            <a:lvl8pPr marL="5714582" indent="0">
              <a:buNone/>
              <a:defRPr sz="1600"/>
            </a:lvl8pPr>
            <a:lvl9pPr marL="6530951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2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F69C"/>
            </a:gs>
            <a:gs pos="8000">
              <a:schemeClr val="accent3">
                <a:lumMod val="40000"/>
                <a:lumOff val="60000"/>
              </a:schemeClr>
            </a:gs>
            <a:gs pos="100000">
              <a:srgbClr val="DEFEB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1" cy="1714500"/>
          </a:xfrm>
          <a:prstGeom prst="rect">
            <a:avLst/>
          </a:prstGeom>
        </p:spPr>
        <p:txBody>
          <a:bodyPr vert="horz" lIns="163274" tIns="81637" rIns="163274" bIns="8163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1" cy="6788945"/>
          </a:xfrm>
          <a:prstGeom prst="rect">
            <a:avLst/>
          </a:prstGeom>
        </p:spPr>
        <p:txBody>
          <a:bodyPr vert="horz" lIns="163274" tIns="81637" rIns="163274" bIns="8163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321" y="9534526"/>
            <a:ext cx="4266830" cy="547687"/>
          </a:xfrm>
          <a:prstGeom prst="rect">
            <a:avLst/>
          </a:prstGeom>
        </p:spPr>
        <p:txBody>
          <a:bodyPr vert="horz" lIns="163274" tIns="81637" rIns="163274" bIns="81637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1073-DB78-4FBC-A2A6-D0A444CBCDE0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7858" y="9534526"/>
            <a:ext cx="5790697" cy="547687"/>
          </a:xfrm>
          <a:prstGeom prst="rect">
            <a:avLst/>
          </a:prstGeom>
        </p:spPr>
        <p:txBody>
          <a:bodyPr vert="horz" lIns="163274" tIns="81637" rIns="163274" bIns="81637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5263" y="9534526"/>
            <a:ext cx="4266830" cy="547687"/>
          </a:xfrm>
          <a:prstGeom prst="rect">
            <a:avLst/>
          </a:prstGeom>
        </p:spPr>
        <p:txBody>
          <a:bodyPr vert="horz" lIns="163274" tIns="81637" rIns="163274" bIns="81637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D1B0-FF45-40DE-ABBA-B2E0735ED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4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2738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77" indent="-612277" algn="l" defTabSz="163273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599" indent="-510231" algn="l" defTabSz="1632738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22" indent="-408185" algn="l" defTabSz="163273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291" indent="-408185" algn="l" defTabSz="1632738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60" indent="-408185" algn="l" defTabSz="1632738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29" indent="-408185" algn="l" defTabSz="16327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398" indent="-408185" algn="l" defTabSz="16327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767" indent="-408185" algn="l" defTabSz="16327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36" indent="-408185" algn="l" defTabSz="16327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69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38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07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476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44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14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582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0951" algn="l" defTabSz="163273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/>
        </p:nvSpPr>
        <p:spPr>
          <a:xfrm>
            <a:off x="-11957" y="0"/>
            <a:ext cx="5623423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33600" y="236539"/>
            <a:ext cx="14426430" cy="2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ru-RU" altLang="ru-RU" sz="4000" b="1" i="1" dirty="0">
                <a:solidFill>
                  <a:schemeClr val="tx2"/>
                </a:solidFill>
              </a:rPr>
            </a:br>
            <a:r>
              <a:rPr lang="ru-RU" altLang="ru-RU" sz="6600" b="1" i="1" dirty="0">
                <a:solidFill>
                  <a:schemeClr val="tx2"/>
                </a:solidFill>
              </a:rPr>
              <a:t>Школа будущих первоклассников</a:t>
            </a:r>
            <a:br>
              <a:rPr lang="ru-RU" altLang="ru-RU" sz="6600" b="1" i="1" dirty="0">
                <a:solidFill>
                  <a:schemeClr val="tx2"/>
                </a:solidFill>
              </a:rPr>
            </a:br>
            <a:br>
              <a:rPr lang="ru-RU" altLang="ru-RU" sz="6600" b="1" i="1" dirty="0">
                <a:solidFill>
                  <a:schemeClr val="tx2"/>
                </a:solidFill>
              </a:rPr>
            </a:br>
            <a:endParaRPr lang="ru-RU" altLang="ru-RU" sz="6600" b="1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600" b="1" i="1" dirty="0">
                <a:solidFill>
                  <a:schemeClr val="tx2"/>
                </a:solidFill>
              </a:rPr>
              <a:t>Тема «Слово и предмет»</a:t>
            </a:r>
          </a:p>
        </p:txBody>
      </p:sp>
      <p:sp>
        <p:nvSpPr>
          <p:cNvPr id="6" name="Freeform 2"/>
          <p:cNvSpPr/>
          <p:nvPr/>
        </p:nvSpPr>
        <p:spPr>
          <a:xfrm>
            <a:off x="12023526" y="6655668"/>
            <a:ext cx="5623423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>
            <a:off x="502246" y="6943700"/>
            <a:ext cx="5623423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/>
          <p:cNvSpPr/>
          <p:nvPr/>
        </p:nvSpPr>
        <p:spPr>
          <a:xfrm>
            <a:off x="13031638" y="1345152"/>
            <a:ext cx="5472608" cy="3078461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4738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9875" y="534988"/>
            <a:ext cx="13218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Кто изображён?  Как сказать по-другому?</a:t>
            </a:r>
          </a:p>
        </p:txBody>
      </p:sp>
      <p:pic>
        <p:nvPicPr>
          <p:cNvPr id="2050" name="Picture 2" descr="Мальчик » Анимированные картинки GIF. Коллекция фоновых картинок, обоев для  рабочего стола и анимашек. Уроки по ани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0" y="2119164"/>
            <a:ext cx="437653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1130" y="6583660"/>
            <a:ext cx="4595692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мальчик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423" y="7951812"/>
            <a:ext cx="4129035" cy="1030310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ученик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pic>
        <p:nvPicPr>
          <p:cNvPr id="2052" name="Picture 4" descr="Врач рисунок для детей - 80 фот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03" r="97372">
                        <a14:foregroundMark x1="59324" y1="39027" x2="60325" y2="86814"/>
                        <a14:foregroundMark x1="69587" y1="43451" x2="81852" y2="62212"/>
                        <a14:foregroundMark x1="69587" y1="78142" x2="86984" y2="60796"/>
                        <a14:foregroundMark x1="18398" y1="70177" x2="43930" y2="71681"/>
                        <a14:foregroundMark x1="37797" y1="78850" x2="37797" y2="95487"/>
                        <a14:foregroundMark x1="60325" y1="81062" x2="67459" y2="99115"/>
                        <a14:foregroundMark x1="27534" y1="96991" x2="40926" y2="86106"/>
                        <a14:foregroundMark x1="32666" y1="5044" x2="32666" y2="5044"/>
                        <a14:foregroundMark x1="29662" y1="43009" x2="19399" y2="62566"/>
                        <a14:foregroundMark x1="36796" y1="42301" x2="58323" y2="41593"/>
                        <a14:backgroundMark x1="43930" y1="3628" x2="43930" y2="3628"/>
                        <a14:backgroundMark x1="55194" y1="3628" x2="55194" y2="3628"/>
                        <a14:backgroundMark x1="70588" y1="2124" x2="70588" y2="2124"/>
                        <a14:backgroundMark x1="80726" y1="1416" x2="80726" y2="1416"/>
                        <a14:backgroundMark x1="74593" y1="2124" x2="74593" y2="2124"/>
                        <a14:backgroundMark x1="61327" y1="2124" x2="88986" y2="0"/>
                        <a14:backgroundMark x1="16270" y1="5044" x2="16270" y2="36195"/>
                        <a14:backgroundMark x1="68461" y1="7257" x2="74593" y2="33982"/>
                        <a14:backgroundMark x1="62328" y1="37611" x2="75720" y2="39027"/>
                        <a14:backgroundMark x1="58323" y1="9381" x2="89987" y2="4336"/>
                        <a14:backgroundMark x1="56195" y1="7257" x2="88986" y2="3628"/>
                        <a14:backgroundMark x1="28536" y1="30354" x2="1001" y2="55752"/>
                        <a14:backgroundMark x1="18398" y1="82478" x2="22403" y2="97699"/>
                        <a14:backgroundMark x1="68461" y1="35487" x2="68461" y2="26018"/>
                        <a14:backgroundMark x1="70588" y1="62920" x2="70588" y2="62920"/>
                        <a14:backgroundMark x1="70588" y1="58584" x2="70588" y2="58584"/>
                        <a14:backgroundMark x1="68461" y1="56460" x2="68461" y2="56460"/>
                        <a14:backgroundMark x1="76721" y1="60796" x2="76721" y2="60796"/>
                        <a14:backgroundMark x1="74593" y1="77434" x2="74593" y2="77434"/>
                        <a14:backgroundMark x1="32666" y1="37611" x2="32666" y2="37611"/>
                        <a14:backgroundMark x1="36796" y1="36195" x2="36796" y2="36195"/>
                        <a14:backgroundMark x1="27534" y1="38319" x2="27534" y2="3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382" y="2466959"/>
            <a:ext cx="5414348" cy="76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51118" y="5424753"/>
            <a:ext cx="2736304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врач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0998" y="6687086"/>
            <a:ext cx="4104456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доктор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2685" y="1617744"/>
            <a:ext cx="13823727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48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Есть слова похожие по смыслу - по 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4782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302" y="332264"/>
            <a:ext cx="15575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Можем мы использовать одно слово, </a:t>
            </a:r>
          </a:p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описывая разные предметы? Почему?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0637" y="2204382"/>
            <a:ext cx="13823727" cy="958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54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Есть слова с несколькими значениями.</a:t>
            </a:r>
          </a:p>
        </p:txBody>
      </p:sp>
      <p:pic>
        <p:nvPicPr>
          <p:cNvPr id="3074" name="Picture 2" descr="Иголка рисунок - 5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333" r="95667">
                        <a14:foregroundMark x1="13333" y1="6696" x2="13333" y2="6696"/>
                        <a14:foregroundMark x1="31444" y1="22991" x2="31444" y2="22991"/>
                        <a14:foregroundMark x1="55333" y1="12612" x2="55333" y2="12612"/>
                        <a14:foregroundMark x1="67667" y1="11272" x2="67667" y2="11272"/>
                        <a14:foregroundMark x1="82556" y1="17746" x2="82556" y2="17746"/>
                        <a14:foregroundMark x1="88333" y1="16518" x2="8778" y2="88504"/>
                        <a14:foregroundMark x1="81222" y1="11607" x2="43111" y2="53795"/>
                        <a14:foregroundMark x1="82556" y1="26563" x2="78333" y2="54129"/>
                        <a14:foregroundMark x1="79889" y1="50558" x2="79889" y2="50558"/>
                        <a14:foregroundMark x1="70889" y1="77232" x2="70889" y2="77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8" y="3631332"/>
            <a:ext cx="3206130" cy="31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Шприц картинки для детей - 23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6463" y1="3239" x2="13415" y2="92812"/>
                        <a14:foregroundMark x1="6951" y1="92338" x2="17683" y2="95103"/>
                        <a14:foregroundMark x1="12683" y1="87757" x2="29756" y2="66193"/>
                        <a14:foregroundMark x1="18415" y1="95577" x2="33293" y2="71248"/>
                        <a14:foregroundMark x1="16220" y1="88705" x2="35366" y2="64771"/>
                        <a14:backgroundMark x1="48902" y1="12401" x2="1341" y2="4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62" y="3607684"/>
            <a:ext cx="2664296" cy="41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майлики картинки гиф анимации: Спящий ёжик скачать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38" y="3418281"/>
            <a:ext cx="3578656" cy="34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ллюстрация еловой ветки с иголками PNG , а также, дизайн, дерево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766" y="3164007"/>
            <a:ext cx="4373216" cy="4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13511" y="7755102"/>
            <a:ext cx="3161056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игла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4255" y="8887916"/>
            <a:ext cx="13823727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6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Это слово многозначное.</a:t>
            </a:r>
          </a:p>
        </p:txBody>
      </p:sp>
    </p:spTree>
    <p:extLst>
      <p:ext uri="{BB962C8B-B14F-4D97-AF65-F5344CB8AC3E}">
        <p14:creationId xmlns:p14="http://schemas.microsoft.com/office/powerpoint/2010/main" val="6460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ист PNG и картинки пнг | рисунок Векторы и PSD | Бесплатная загрузка на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" y="60699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етрадный лист png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889" y1="10377" x2="58056" y2="8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10" y="1007047"/>
            <a:ext cx="3429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2811" y="6007596"/>
            <a:ext cx="15575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Это разные предметы? </a:t>
            </a:r>
          </a:p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Эти предметы называются по-разному или одинаково?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7654" y="4423420"/>
            <a:ext cx="3161056" cy="1030310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лист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pic>
        <p:nvPicPr>
          <p:cNvPr id="4102" name="Picture 6" descr="ручка рисунок PNG и картинки пнг | рисунок Векторы и PSD | Бесплатная  загрузка на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294" y="606996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золотая дверная ручка вектор или цветная иллюстрация PNG , замок, жилой  дом, ручка PNG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15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822" y="629250"/>
            <a:ext cx="3562027" cy="35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49794" y="4423420"/>
            <a:ext cx="3161056" cy="1030310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ручка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270" y="8745587"/>
            <a:ext cx="18022053" cy="93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48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Разные предметы могут иметь одинаковые названия.</a:t>
            </a:r>
          </a:p>
        </p:txBody>
      </p:sp>
    </p:spTree>
    <p:extLst>
      <p:ext uri="{BB962C8B-B14F-4D97-AF65-F5344CB8AC3E}">
        <p14:creationId xmlns:p14="http://schemas.microsoft.com/office/powerpoint/2010/main" val="6108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Азбука 1 класс учебник Горецкий страница 8, номер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8" y="2695228"/>
            <a:ext cx="9694701" cy="44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238" y="534988"/>
            <a:ext cx="14545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  <a:cs typeface="+mj-cs"/>
              </a:rPr>
              <a:t>Составьте три предложения на тему </a:t>
            </a:r>
          </a:p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  <a:cs typeface="+mj-cs"/>
              </a:rPr>
              <a:t>«Медведь приглашает гостей».</a:t>
            </a:r>
          </a:p>
        </p:txBody>
      </p:sp>
      <p:pic>
        <p:nvPicPr>
          <p:cNvPr id="15364" name="Picture 4" descr="Азбука 1 класс учебник Горецкий страница 8, номер 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18" y="5575549"/>
            <a:ext cx="9585174" cy="41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8478" y="7637885"/>
            <a:ext cx="14545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  <a:cs typeface="+mj-cs"/>
              </a:rPr>
              <a:t>Расскажи, кто чем занят.</a:t>
            </a:r>
          </a:p>
        </p:txBody>
      </p:sp>
      <p:sp>
        <p:nvSpPr>
          <p:cNvPr id="6" name="Freeform 2"/>
          <p:cNvSpPr/>
          <p:nvPr/>
        </p:nvSpPr>
        <p:spPr>
          <a:xfrm>
            <a:off x="12455574" y="0"/>
            <a:ext cx="5623423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506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040641" y="462980"/>
            <a:ext cx="14582870" cy="772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ru-RU" sz="8000" dirty="0">
                <a:solidFill>
                  <a:srgbClr val="443C45"/>
                </a:solidFill>
                <a:latin typeface="Gazetnaja" pitchFamily="2" charset="0"/>
              </a:rPr>
              <a:t>Собери стихотворение</a:t>
            </a:r>
            <a:endParaRPr lang="en-US" sz="8000" dirty="0">
              <a:solidFill>
                <a:srgbClr val="443C45"/>
              </a:solidFill>
              <a:latin typeface="Gazetnaja" pitchFamily="2" charset="0"/>
            </a:endParaRPr>
          </a:p>
          <a:p>
            <a:pPr>
              <a:lnSpc>
                <a:spcPts val="8639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Спать пора! Уснул бычок,</a:t>
            </a:r>
          </a:p>
          <a:p>
            <a:pPr>
              <a:lnSpc>
                <a:spcPts val="8639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Лёг в коробку на бочок.</a:t>
            </a:r>
          </a:p>
          <a:p>
            <a:pPr>
              <a:lnSpc>
                <a:spcPts val="8639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Сонный мишка лёг в кровать.</a:t>
            </a:r>
          </a:p>
          <a:p>
            <a:pPr>
              <a:lnSpc>
                <a:spcPts val="8639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Только слон не хочет спать: Головой кивает слон,</a:t>
            </a:r>
          </a:p>
          <a:p>
            <a:pPr>
              <a:lnSpc>
                <a:spcPts val="8639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Он слонихе шлёт поклон.</a:t>
            </a:r>
            <a:endParaRPr lang="en-US" sz="7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Quant Antiqu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7" y="462980"/>
            <a:ext cx="14868525" cy="797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024" y="8670839"/>
            <a:ext cx="17376103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800"/>
              </a:lnSpc>
            </a:pPr>
            <a:r>
              <a:rPr lang="ru-RU" sz="66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Слова в предложении связаны по смыслу.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40641" y="1543100"/>
            <a:ext cx="2926101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93645" y="3818955"/>
            <a:ext cx="1693778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641" y="6007596"/>
            <a:ext cx="3934213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11558" y="4999500"/>
            <a:ext cx="2592287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4774" y="2846495"/>
            <a:ext cx="68346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59201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рытая книга; Фоновые рисунки | Фоновые рисунки, Открытая книга, Рисун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26" y1="5419" x2="2016" y2="84729"/>
                        <a14:foregroundMark x1="4435" y1="94581" x2="85484" y2="93103"/>
                        <a14:foregroundMark x1="96774" y1="8867" x2="96371" y2="92611"/>
                        <a14:foregroundMark x1="403" y1="10345" x2="0" y2="77833"/>
                        <a14:foregroundMark x1="2823" y1="86700" x2="43952" y2="90148"/>
                        <a14:foregroundMark x1="1613" y1="97044" x2="99597" y2="97537"/>
                        <a14:foregroundMark x1="99194" y1="10345" x2="99597" y2="88670"/>
                        <a14:foregroundMark x1="61694" y1="3941" x2="61694" y2="3941"/>
                        <a14:foregroundMark x1="77823" y1="4926" x2="77823" y2="4926"/>
                        <a14:foregroundMark x1="85887" y1="3941" x2="85887" y2="3941"/>
                        <a14:foregroundMark x1="25000" y1="3941" x2="25000" y2="3941"/>
                        <a14:foregroundMark x1="11290" y1="2956" x2="11290" y2="2956"/>
                        <a14:foregroundMark x1="36694" y1="3941" x2="36694" y2="3941"/>
                        <a14:foregroundMark x1="54032" y1="6897" x2="54032" y2="6897"/>
                        <a14:foregroundMark x1="57258" y1="5419" x2="57258" y2="5419"/>
                        <a14:foregroundMark x1="70161" y1="3941" x2="70161" y2="3941"/>
                        <a14:backgroundMark x1="19355" y1="2463" x2="77419" y2="1970"/>
                        <a14:backgroundMark x1="2016" y1="2956" x2="2016" y2="2956"/>
                        <a14:backgroundMark x1="99194" y1="3448" x2="99194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70" y="298258"/>
            <a:ext cx="14622216" cy="95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502996" y="1831132"/>
            <a:ext cx="17242164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99"/>
              </a:lnSpc>
            </a:pPr>
            <a:r>
              <a:rPr lang="ru-RU" sz="143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azetnaja" pitchFamily="2" charset="0"/>
              </a:rPr>
              <a:t>Слово и </a:t>
            </a:r>
            <a:endParaRPr lang="en-US" sz="143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Gazetnaja" pitchFamily="2" charset="0"/>
            </a:endParaRPr>
          </a:p>
          <a:p>
            <a:pPr algn="ctr">
              <a:lnSpc>
                <a:spcPts val="12499"/>
              </a:lnSpc>
            </a:pPr>
            <a:r>
              <a:rPr lang="ru-RU" sz="143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azetnaja" pitchFamily="2" charset="0"/>
              </a:rPr>
              <a:t>п</a:t>
            </a:r>
            <a:r>
              <a:rPr lang="en-US" sz="143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azetnaja" pitchFamily="2" charset="0"/>
              </a:rPr>
              <a:t>ред</a:t>
            </a:r>
            <a:r>
              <a:rPr lang="ru-RU" sz="143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Gazetnaja" pitchFamily="2" charset="0"/>
              </a:rPr>
              <a:t>мет</a:t>
            </a:r>
            <a:endParaRPr lang="en-US" sz="143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Gazetnaj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2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574" y="1507377"/>
            <a:ext cx="12093137" cy="614527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Прозвенел звонок весёлый,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Всех зовёт он на урок.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Ну-ка, дети, все готовы?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Начинаем точно в срок.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На места все тихо сядем.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Не нарушим тишину.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Приготовились все слушать,</a:t>
            </a:r>
          </a:p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 Я урок сейчас начну.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110758" y="406678"/>
            <a:ext cx="7393215" cy="920398"/>
          </a:xfrm>
          <a:prstGeom prst="rect">
            <a:avLst/>
          </a:prstGeom>
          <a:solidFill>
            <a:srgbClr val="FFFFD5"/>
          </a:solidFill>
          <a:ln w="38100">
            <a:solidFill>
              <a:srgbClr val="DF032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>
                <a:solidFill>
                  <a:srgbClr val="C00000"/>
                </a:solidFill>
                <a:latin typeface="Constantia" pitchFamily="18" charset="0"/>
              </a:rPr>
              <a:t>Речевая разминка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1294335" y="7638432"/>
            <a:ext cx="14829440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ru-RU" sz="4400" dirty="0">
                <a:solidFill>
                  <a:srgbClr val="443C45"/>
                </a:solidFill>
                <a:latin typeface="Mango AC"/>
              </a:rPr>
              <a:t>Упражнение</a:t>
            </a:r>
            <a:r>
              <a:rPr lang="en-US" sz="4400" dirty="0">
                <a:solidFill>
                  <a:srgbClr val="443C45"/>
                </a:solidFill>
                <a:latin typeface="Mango AC"/>
              </a:rPr>
              <a:t> - </a:t>
            </a:r>
            <a:r>
              <a:rPr lang="ru-RU" sz="4400" dirty="0">
                <a:solidFill>
                  <a:srgbClr val="443C45"/>
                </a:solidFill>
                <a:latin typeface="Mango AC"/>
              </a:rPr>
              <a:t>мы дышим. </a:t>
            </a:r>
            <a:r>
              <a:rPr lang="ru-RU" sz="2800" dirty="0">
                <a:solidFill>
                  <a:srgbClr val="443C45"/>
                </a:solidFill>
                <a:latin typeface="Mango AC"/>
              </a:rPr>
              <a:t>(красивые цветы задержать перед выдохом)</a:t>
            </a:r>
          </a:p>
          <a:p>
            <a:pPr algn="ctr">
              <a:lnSpc>
                <a:spcPts val="5900"/>
              </a:lnSpc>
            </a:pPr>
            <a:r>
              <a:rPr lang="ru-RU" sz="4400" dirty="0">
                <a:solidFill>
                  <a:srgbClr val="443C45"/>
                </a:solidFill>
                <a:latin typeface="Mango AC"/>
              </a:rPr>
              <a:t>Упражнение</a:t>
            </a:r>
            <a:r>
              <a:rPr lang="en-US" sz="4400" dirty="0">
                <a:solidFill>
                  <a:srgbClr val="443C45"/>
                </a:solidFill>
                <a:latin typeface="Mango AC"/>
              </a:rPr>
              <a:t> - </a:t>
            </a:r>
            <a:r>
              <a:rPr lang="ru-RU" sz="4400" dirty="0">
                <a:solidFill>
                  <a:srgbClr val="443C45"/>
                </a:solidFill>
                <a:latin typeface="Mango AC"/>
              </a:rPr>
              <a:t>вкусное варенье. </a:t>
            </a:r>
            <a:r>
              <a:rPr lang="ru-RU" sz="2800" dirty="0">
                <a:solidFill>
                  <a:srgbClr val="443C45"/>
                </a:solidFill>
                <a:latin typeface="Mango AC"/>
              </a:rPr>
              <a:t>(облизать губы)</a:t>
            </a:r>
          </a:p>
          <a:p>
            <a:pPr algn="ctr">
              <a:lnSpc>
                <a:spcPts val="5900"/>
              </a:lnSpc>
            </a:pPr>
            <a:r>
              <a:rPr lang="ru-RU" sz="4400" dirty="0">
                <a:solidFill>
                  <a:srgbClr val="443C45"/>
                </a:solidFill>
                <a:latin typeface="Mango AC"/>
              </a:rPr>
              <a:t>Лошадка на выдохе</a:t>
            </a:r>
            <a:endParaRPr lang="en-US" sz="4400" dirty="0">
              <a:solidFill>
                <a:srgbClr val="443C45"/>
              </a:solidFill>
              <a:latin typeface="Mango AC"/>
            </a:endParaRPr>
          </a:p>
        </p:txBody>
      </p:sp>
    </p:spTree>
    <p:extLst>
      <p:ext uri="{BB962C8B-B14F-4D97-AF65-F5344CB8AC3E}">
        <p14:creationId xmlns:p14="http://schemas.microsoft.com/office/powerpoint/2010/main" val="305823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15" y="246956"/>
            <a:ext cx="17497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400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  <a:ea typeface="Malgun Gothic" pitchFamily="34" charset="-127"/>
                <a:cs typeface="Lucida Sans Unicode" pitchFamily="34" charset="0"/>
              </a:rPr>
              <a:t>Ребята, прочитайте стихотворение, в котором встретится интересное «слово». И подумайте, является ли оно словом? Почему?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021" y="3127276"/>
            <a:ext cx="8421164" cy="6145272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</a:t>
            </a: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Ложка - это ложка,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Ложкой суп едят.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Кошка - это кошка,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У кошки семь котят!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Тряпка - это тряпка, 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Тряпкой вытер стол.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Шапка - это шапка,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Оделся и пошёл.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2950518" y="1859259"/>
            <a:ext cx="1458287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1"/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            «</a:t>
            </a:r>
            <a:r>
              <a:rPr lang="ru-RU" sz="72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Плим</a:t>
            </a: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3187" y="3147916"/>
            <a:ext cx="9243265" cy="6145272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ts val="5900"/>
              </a:lnSpc>
            </a:pPr>
            <a:r>
              <a:rPr lang="ru-RU" sz="54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</a:t>
            </a: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А я придумал слово,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</a:t>
            </a: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</a:rPr>
              <a:t>Смешное слово - ПЛИМ.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</a:rPr>
              <a:t>  Я повторяю снова: 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</a:rPr>
              <a:t>  ПЛИМ, ПЛИМ, ПЛИМ!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Вот прыгает и скачет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</a:t>
            </a: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</a:rPr>
              <a:t>ПЛИМ, ПЛИМ, ПЛИМ!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И ничего не значит</a:t>
            </a:r>
          </a:p>
          <a:p>
            <a:pPr>
              <a:lnSpc>
                <a:spcPts val="5900"/>
              </a:lnSpc>
            </a:pP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  <a:cs typeface="+mj-cs"/>
              </a:rPr>
              <a:t>  </a:t>
            </a:r>
            <a:r>
              <a:rPr lang="ru-RU" sz="4800" b="1" dirty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Latin" pitchFamily="2" charset="-52"/>
                <a:ea typeface="Cambria Math" pitchFamily="18" charset="0"/>
              </a:rPr>
              <a:t>ПЛИМ, ПЛИМ, ПЛИМ!</a:t>
            </a:r>
          </a:p>
        </p:txBody>
      </p:sp>
    </p:spTree>
    <p:extLst>
      <p:ext uri="{BB962C8B-B14F-4D97-AF65-F5344CB8AC3E}">
        <p14:creationId xmlns:p14="http://schemas.microsoft.com/office/powerpoint/2010/main" val="26905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587" y="390972"/>
            <a:ext cx="17027579" cy="7448914"/>
          </a:xfrm>
          <a:prstGeom prst="rect">
            <a:avLst/>
          </a:prstGeom>
          <a:noFill/>
        </p:spPr>
        <p:txBody>
          <a:bodyPr wrap="square" lIns="163274" tIns="81637" rIns="163274" bIns="81637">
            <a:spAutoFit/>
          </a:bodyPr>
          <a:lstStyle/>
          <a:p>
            <a:pPr>
              <a:lnSpc>
                <a:spcPts val="7143"/>
              </a:lnSpc>
              <a:spcBef>
                <a:spcPct val="0"/>
              </a:spcBef>
            </a:pPr>
            <a:endParaRPr lang="ru-RU" sz="5400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latin typeface="Lucida Sans Unicode" pitchFamily="34" charset="0"/>
              <a:ea typeface="Malgun Gothic" pitchFamily="34" charset="-127"/>
              <a:cs typeface="Lucida Sans Unicode" pitchFamily="34" charset="0"/>
            </a:endParaRPr>
          </a:p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6000" dirty="0">
                <a:ln w="0"/>
                <a:latin typeface="Constantia" pitchFamily="18" charset="0"/>
              </a:rPr>
              <a:t>Чем отличаются предметы от слов, </a:t>
            </a:r>
          </a:p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6000" dirty="0">
                <a:ln w="0"/>
                <a:latin typeface="Constantia" pitchFamily="18" charset="0"/>
              </a:rPr>
              <a:t>с помощью которых названы эти предметы?</a:t>
            </a:r>
          </a:p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5400" dirty="0">
                <a:ln w="12700">
                  <a:solidFill>
                    <a:schemeClr val="tx1"/>
                  </a:solidFill>
                </a:ln>
                <a:latin typeface="Constantia" panose="02030602050306030303" pitchFamily="18" charset="0"/>
                <a:ea typeface="Malgun Gothic" pitchFamily="34" charset="-127"/>
                <a:cs typeface="Lucida Sans Unicode" pitchFamily="34" charset="0"/>
              </a:rPr>
              <a:t>Что можно сделать с предметами?</a:t>
            </a:r>
          </a:p>
          <a:p>
            <a:pPr>
              <a:lnSpc>
                <a:spcPts val="7143"/>
              </a:lnSpc>
              <a:spcBef>
                <a:spcPct val="0"/>
              </a:spcBef>
            </a:pPr>
            <a:r>
              <a:rPr lang="ru-RU" sz="5400" dirty="0">
                <a:ln w="12700">
                  <a:solidFill>
                    <a:schemeClr val="tx1"/>
                  </a:solidFill>
                </a:ln>
                <a:latin typeface="Constantia" panose="02030602050306030303" pitchFamily="18" charset="0"/>
                <a:ea typeface="Malgun Gothic" pitchFamily="34" charset="-127"/>
                <a:cs typeface="Lucida Sans Unicode" pitchFamily="34" charset="0"/>
              </a:rPr>
              <a:t>Что можно сделать со словами?</a:t>
            </a:r>
            <a:endParaRPr lang="ru-RU" sz="5400" dirty="0">
              <a:ln w="0"/>
              <a:latin typeface="Constantia" pitchFamily="18" charset="0"/>
            </a:endParaRPr>
          </a:p>
          <a:p>
            <a:pPr>
              <a:lnSpc>
                <a:spcPts val="7143"/>
              </a:lnSpc>
              <a:spcBef>
                <a:spcPct val="0"/>
              </a:spcBef>
            </a:pPr>
            <a:endParaRPr lang="ru-RU" sz="8000" b="1" dirty="0">
              <a:ln w="0"/>
              <a:solidFill>
                <a:srgbClr val="0D048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itchFamily="18" charset="0"/>
            </a:endParaRPr>
          </a:p>
          <a:p>
            <a:pPr algn="ctr">
              <a:lnSpc>
                <a:spcPts val="7143"/>
              </a:lnSpc>
              <a:spcBef>
                <a:spcPct val="0"/>
              </a:spcBef>
            </a:pPr>
            <a:r>
              <a:rPr lang="ru-RU" sz="80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Каждое слово должно иметь смысл, что-то обозначать.</a:t>
            </a:r>
          </a:p>
        </p:txBody>
      </p:sp>
    </p:spTree>
    <p:extLst>
      <p:ext uri="{BB962C8B-B14F-4D97-AF65-F5344CB8AC3E}">
        <p14:creationId xmlns:p14="http://schemas.microsoft.com/office/powerpoint/2010/main" val="8142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14" y="266105"/>
            <a:ext cx="13177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600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Кто любит трудиться, </a:t>
            </a:r>
          </a:p>
          <a:p>
            <a:pPr>
              <a:lnSpc>
                <a:spcPts val="6600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тому без дела не сидится</a:t>
            </a:r>
          </a:p>
        </p:txBody>
      </p:sp>
      <p:sp>
        <p:nvSpPr>
          <p:cNvPr id="3" name="Freeform 2"/>
          <p:cNvSpPr/>
          <p:nvPr/>
        </p:nvSpPr>
        <p:spPr>
          <a:xfrm>
            <a:off x="12657620" y="0"/>
            <a:ext cx="5623423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42" name="Picture 2" descr="Азбука 1 класс учебник Горецкий страница 6, номер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5" y="2051209"/>
            <a:ext cx="9992972" cy="77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81168" y="1296027"/>
            <a:ext cx="759103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</a:pPr>
            <a:endParaRPr lang="ru-RU" sz="5400" i="1" dirty="0">
              <a:ln w="19050">
                <a:solidFill>
                  <a:schemeClr val="tx1"/>
                </a:solidFill>
              </a:ln>
              <a:latin typeface="Constantia" pitchFamily="18" charset="0"/>
              <a:ea typeface="Cambria Math" pitchFamily="18" charset="0"/>
            </a:endParaRPr>
          </a:p>
          <a:p>
            <a:pPr>
              <a:lnSpc>
                <a:spcPts val="5800"/>
              </a:lnSpc>
            </a:pPr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Составь предложения по схемам.</a:t>
            </a:r>
          </a:p>
          <a:p>
            <a:pPr>
              <a:lnSpc>
                <a:spcPts val="5800"/>
              </a:lnSpc>
            </a:pPr>
            <a:endParaRPr lang="ru-RU" sz="5400" dirty="0">
              <a:ln w="19050">
                <a:solidFill>
                  <a:schemeClr val="tx1"/>
                </a:solidFill>
              </a:ln>
              <a:latin typeface="Constantia" pitchFamily="18" charset="0"/>
              <a:ea typeface="Cambria Math" pitchFamily="18" charset="0"/>
            </a:endParaRPr>
          </a:p>
          <a:p>
            <a:pPr>
              <a:lnSpc>
                <a:spcPts val="5800"/>
              </a:lnSpc>
            </a:pPr>
            <a:r>
              <a:rPr lang="ru-RU" sz="54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Например: </a:t>
            </a:r>
          </a:p>
          <a:p>
            <a:pPr>
              <a:lnSpc>
                <a:spcPts val="5800"/>
              </a:lnSpc>
            </a:pPr>
            <a:r>
              <a:rPr lang="ru-RU" sz="54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Лягушка несёт вёдра.</a:t>
            </a:r>
          </a:p>
        </p:txBody>
      </p:sp>
    </p:spTree>
    <p:extLst>
      <p:ext uri="{BB962C8B-B14F-4D97-AF65-F5344CB8AC3E}">
        <p14:creationId xmlns:p14="http://schemas.microsoft.com/office/powerpoint/2010/main" val="5976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175" y="8837713"/>
            <a:ext cx="11472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Как назвать одним общим словом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9875" y="534988"/>
            <a:ext cx="13214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Отгадай загадки?  Сколько слов назвали?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03" y="1859143"/>
            <a:ext cx="110585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ртинка для детей воробей - 58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750" y="1031097"/>
            <a:ext cx="2982799" cy="28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16573" y="4190369"/>
            <a:ext cx="4357983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воробей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2" y="3595067"/>
            <a:ext cx="131159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2" y="5208688"/>
            <a:ext cx="133826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901068" y="9133557"/>
            <a:ext cx="3811089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синица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  <p:pic>
        <p:nvPicPr>
          <p:cNvPr id="1034" name="Picture 10" descr="Картинки синица для детей фото Oshel.ru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64" b="93837" l="16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526" y="6111919"/>
            <a:ext cx="4444655" cy="29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негирь рисунок (43 фото)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25" b="98375" l="3556" r="96444">
                        <a14:foregroundMark x1="40444" y1="49250" x2="53333" y2="49250"/>
                        <a14:foregroundMark x1="39111" y1="68125" x2="51444" y2="68125"/>
                        <a14:foregroundMark x1="63667" y1="56500" x2="76000" y2="7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4180" y="1458317"/>
            <a:ext cx="4121029" cy="3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5208" y="3595067"/>
            <a:ext cx="4468158" cy="926884"/>
          </a:xfrm>
          <a:prstGeom prst="rect">
            <a:avLst/>
          </a:prstGeom>
          <a:solidFill>
            <a:srgbClr val="FFFF99"/>
          </a:solidFill>
        </p:spPr>
        <p:txBody>
          <a:bodyPr wrap="square" lIns="144000" tIns="28800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8000" b="1" dirty="0">
                <a:ln w="38100">
                  <a:solidFill>
                    <a:srgbClr val="7030A0"/>
                  </a:solidFill>
                </a:ln>
                <a:solidFill>
                  <a:srgbClr val="002060"/>
                </a:solidFill>
                <a:latin typeface="Gazetnaja" pitchFamily="2" charset="0"/>
              </a:rPr>
              <a:t>снегирь</a:t>
            </a:r>
            <a:endParaRPr lang="ru-RU" sz="8000" b="1" cap="none" spc="0" dirty="0">
              <a:ln w="38100">
                <a:solidFill>
                  <a:srgbClr val="7030A0"/>
                </a:solidFill>
              </a:ln>
              <a:solidFill>
                <a:srgbClr val="002060"/>
              </a:solidFill>
              <a:latin typeface="Gazetnaj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040640" y="462980"/>
            <a:ext cx="14951437" cy="8130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ru-RU" sz="6000" b="1" dirty="0">
                <a:ln w="0"/>
                <a:solidFill>
                  <a:srgbClr val="0D04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itchFamily="18" charset="0"/>
              </a:rPr>
              <a:t>Чтобы понять значение слова, можно назвать общее слово.</a:t>
            </a:r>
          </a:p>
          <a:p>
            <a:pPr algn="ctr">
              <a:lnSpc>
                <a:spcPts val="8639"/>
              </a:lnSpc>
            </a:pPr>
            <a:r>
              <a:rPr lang="ru-RU" sz="8000" dirty="0">
                <a:solidFill>
                  <a:srgbClr val="443C45"/>
                </a:solidFill>
                <a:latin typeface="Gazetnaja" pitchFamily="2" charset="0"/>
              </a:rPr>
              <a:t>Назови общим словом</a:t>
            </a:r>
            <a:endParaRPr lang="en-US" sz="8000" dirty="0">
              <a:solidFill>
                <a:srgbClr val="443C45"/>
              </a:solidFill>
              <a:latin typeface="Gazetnaja" pitchFamily="2" charset="0"/>
            </a:endParaRPr>
          </a:p>
          <a:p>
            <a:pPr>
              <a:lnSpc>
                <a:spcPts val="8639"/>
              </a:lnSpc>
            </a:pPr>
            <a:r>
              <a:rPr lang="ru-RU" sz="5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Бабочка, жук, комар, муха, пчела, …</a:t>
            </a:r>
          </a:p>
          <a:p>
            <a:pPr>
              <a:lnSpc>
                <a:spcPts val="8639"/>
              </a:lnSpc>
            </a:pPr>
            <a:r>
              <a:rPr lang="ru-RU" sz="5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Берёза, дуб, ель, клён, сосна, …</a:t>
            </a:r>
          </a:p>
          <a:p>
            <a:pPr>
              <a:lnSpc>
                <a:spcPts val="8639"/>
              </a:lnSpc>
            </a:pPr>
            <a:r>
              <a:rPr lang="ru-RU" sz="5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Брусника, земляника, малина, клюква, …</a:t>
            </a:r>
          </a:p>
          <a:p>
            <a:pPr>
              <a:lnSpc>
                <a:spcPts val="8639"/>
              </a:lnSpc>
            </a:pPr>
            <a:r>
              <a:rPr lang="ru-RU" sz="5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Ромашка, колокольчик, роза, мак, …</a:t>
            </a:r>
          </a:p>
          <a:p>
            <a:pPr>
              <a:lnSpc>
                <a:spcPts val="8639"/>
              </a:lnSpc>
            </a:pPr>
            <a:r>
              <a:rPr lang="ru-RU" sz="5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Лиса, медведь, заяц, волк, белка, …</a:t>
            </a:r>
            <a:endParaRPr lang="en-US" sz="5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latin typeface="Quant Antiqu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7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6342" y="606996"/>
            <a:ext cx="15528610" cy="96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ru-RU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latin typeface="Quant Antiqua" pitchFamily="34" charset="0"/>
              </a:rPr>
              <a:t>Берись дружно не будет трудно.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6342" y="1585491"/>
            <a:ext cx="12043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Как назвать одним словом предметы?</a:t>
            </a:r>
          </a:p>
        </p:txBody>
      </p:sp>
      <p:pic>
        <p:nvPicPr>
          <p:cNvPr id="14338" name="Picture 2" descr="Азбука 1 класс учебник Горецкий страница 6, номер 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18" y="2839244"/>
            <a:ext cx="15378240" cy="24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Азбука 1 класс учебник Горецкий страница 8, номер 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15" y="6787451"/>
            <a:ext cx="13296645" cy="34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2250" y="5575548"/>
            <a:ext cx="14773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n w="19050">
                  <a:solidFill>
                    <a:schemeClr val="tx1"/>
                  </a:solidFill>
                </a:ln>
                <a:latin typeface="Constantia" pitchFamily="18" charset="0"/>
                <a:ea typeface="Cambria Math" pitchFamily="18" charset="0"/>
              </a:rPr>
              <a:t>На какие группы можно разделить животных?</a:t>
            </a:r>
          </a:p>
        </p:txBody>
      </p:sp>
    </p:spTree>
    <p:extLst>
      <p:ext uri="{BB962C8B-B14F-4D97-AF65-F5344CB8AC3E}">
        <p14:creationId xmlns:p14="http://schemas.microsoft.com/office/powerpoint/2010/main" val="3927745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489</Words>
  <Application>Microsoft Office PowerPoint</Application>
  <PresentationFormat>Произвольный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Constantia</vt:lpstr>
      <vt:lpstr>Gazetnaja</vt:lpstr>
      <vt:lpstr>Latin</vt:lpstr>
      <vt:lpstr>Lucida Sans Unicode</vt:lpstr>
      <vt:lpstr>Mango AC</vt:lpstr>
      <vt:lpstr>Quant Antiqua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Пользователь</cp:lastModifiedBy>
  <cp:revision>104</cp:revision>
  <dcterms:created xsi:type="dcterms:W3CDTF">2024-06-15T07:24:24Z</dcterms:created>
  <dcterms:modified xsi:type="dcterms:W3CDTF">2025-02-04T10:01:53Z</dcterms:modified>
</cp:coreProperties>
</file>