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0"/>
  </p:notesMasterIdLst>
  <p:sldIdLst>
    <p:sldId id="256" r:id="rId2"/>
    <p:sldId id="258" r:id="rId3"/>
    <p:sldId id="280" r:id="rId4"/>
    <p:sldId id="262" r:id="rId5"/>
    <p:sldId id="267" r:id="rId6"/>
    <p:sldId id="257" r:id="rId7"/>
    <p:sldId id="259" r:id="rId8"/>
    <p:sldId id="261" r:id="rId9"/>
    <p:sldId id="265" r:id="rId10"/>
    <p:sldId id="266" r:id="rId11"/>
    <p:sldId id="269" r:id="rId12"/>
    <p:sldId id="271" r:id="rId13"/>
    <p:sldId id="272" r:id="rId14"/>
    <p:sldId id="273" r:id="rId15"/>
    <p:sldId id="275" r:id="rId16"/>
    <p:sldId id="284" r:id="rId17"/>
    <p:sldId id="285" r:id="rId18"/>
    <p:sldId id="286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1444"/>
    <a:srgbClr val="5E1C2C"/>
    <a:srgbClr val="342155"/>
    <a:srgbClr val="630A6C"/>
    <a:srgbClr val="189612"/>
    <a:srgbClr val="5118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36" autoAdjust="0"/>
    <p:restoredTop sz="94660"/>
  </p:normalViewPr>
  <p:slideViewPr>
    <p:cSldViewPr>
      <p:cViewPr>
        <p:scale>
          <a:sx n="76" d="100"/>
          <a:sy n="76" d="100"/>
        </p:scale>
        <p:origin x="-1308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E04F08-08F2-47CB-B396-C429D49B988D}" type="datetimeFigureOut">
              <a:rPr lang="ru-RU" smtClean="0"/>
              <a:t>03.04.2024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A4A0E2-96A6-4117-9E73-CDCA48C39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7229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A4A0E2-96A6-4117-9E73-CDCA48C39C94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7888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03.04.2024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03.04.2024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jpeg"/><Relationship Id="rId3" Type="http://schemas.openxmlformats.org/officeDocument/2006/relationships/image" Target="../media/image18.jpeg"/><Relationship Id="rId7" Type="http://schemas.openxmlformats.org/officeDocument/2006/relationships/image" Target="../media/image22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jpeg"/><Relationship Id="rId5" Type="http://schemas.openxmlformats.org/officeDocument/2006/relationships/image" Target="../media/image20.jpeg"/><Relationship Id="rId4" Type="http://schemas.openxmlformats.org/officeDocument/2006/relationships/image" Target="../media/image19.jpeg"/><Relationship Id="rId9" Type="http://schemas.openxmlformats.org/officeDocument/2006/relationships/image" Target="../media/image2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gif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0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3.gi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gif"/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8.jpeg"/><Relationship Id="rId4" Type="http://schemas.openxmlformats.org/officeDocument/2006/relationships/image" Target="../media/image37.gi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9552" y="404664"/>
            <a:ext cx="806489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                                               </a:t>
            </a:r>
            <a:r>
              <a:rPr lang="ru-RU" sz="2000" b="1" dirty="0" smtClean="0"/>
              <a:t> 05.04.2024 г.</a:t>
            </a:r>
          </a:p>
          <a:p>
            <a:r>
              <a:rPr lang="ru-RU" sz="2000" b="1" dirty="0" smtClean="0">
                <a:solidFill>
                  <a:srgbClr val="00B050"/>
                </a:solidFill>
              </a:rPr>
              <a:t> </a:t>
            </a:r>
            <a:r>
              <a:rPr lang="ru-RU" sz="2000" b="1" dirty="0" smtClean="0">
                <a:solidFill>
                  <a:srgbClr val="C00000"/>
                </a:solidFill>
              </a:rPr>
              <a:t>«Разноцветные </a:t>
            </a:r>
            <a:r>
              <a:rPr lang="ru-RU" sz="2000" b="1" dirty="0" smtClean="0">
                <a:solidFill>
                  <a:srgbClr val="C00000"/>
                </a:solidFill>
              </a:rPr>
              <a:t>ладошки».  </a:t>
            </a:r>
            <a:r>
              <a:rPr lang="ru-RU" sz="2000" b="1" dirty="0" smtClean="0"/>
              <a:t>Работа с пластилином.</a:t>
            </a:r>
          </a:p>
          <a:p>
            <a:endParaRPr lang="ru-RU" b="1" dirty="0"/>
          </a:p>
          <a:p>
            <a:r>
              <a:rPr lang="ru-RU" sz="2000" b="1" dirty="0" smtClean="0"/>
              <a:t>   Здравствуйте, ребята. Сегодня 5 апреля. Начинаем            дистанционное занятие школы будущего первоклассника. Я  желаю всем хорошего настроения!</a:t>
            </a:r>
          </a:p>
          <a:p>
            <a:r>
              <a:rPr lang="ru-RU" sz="2000" b="1" dirty="0"/>
              <a:t> </a:t>
            </a:r>
            <a:r>
              <a:rPr lang="ru-RU" sz="2000" b="1" dirty="0" smtClean="0"/>
              <a:t>                       </a:t>
            </a:r>
            <a:r>
              <a:rPr lang="ru-RU" sz="2000" b="1" dirty="0" smtClean="0">
                <a:solidFill>
                  <a:srgbClr val="FF0000"/>
                </a:solidFill>
              </a:rPr>
              <a:t>Я держу в ладошках солнце!</a:t>
            </a:r>
          </a:p>
          <a:p>
            <a:r>
              <a:rPr lang="ru-RU" sz="2000" b="1" dirty="0">
                <a:solidFill>
                  <a:srgbClr val="FF0000"/>
                </a:solidFill>
              </a:rPr>
              <a:t> </a:t>
            </a:r>
            <a:r>
              <a:rPr lang="ru-RU" sz="2000" b="1" dirty="0" smtClean="0">
                <a:solidFill>
                  <a:srgbClr val="FF0000"/>
                </a:solidFill>
              </a:rPr>
              <a:t>                       Я дарю его друзьям!</a:t>
            </a:r>
          </a:p>
          <a:p>
            <a:r>
              <a:rPr lang="ru-RU" sz="2000" b="1" dirty="0">
                <a:solidFill>
                  <a:srgbClr val="FF0000"/>
                </a:solidFill>
              </a:rPr>
              <a:t> </a:t>
            </a:r>
            <a:r>
              <a:rPr lang="ru-RU" sz="2000" b="1" dirty="0" smtClean="0">
                <a:solidFill>
                  <a:srgbClr val="FF0000"/>
                </a:solidFill>
              </a:rPr>
              <a:t>                       Улыбнитесь - это ж просто!</a:t>
            </a:r>
          </a:p>
          <a:p>
            <a:r>
              <a:rPr lang="ru-RU" sz="2000" b="1" dirty="0">
                <a:solidFill>
                  <a:srgbClr val="FF0000"/>
                </a:solidFill>
              </a:rPr>
              <a:t> </a:t>
            </a:r>
            <a:r>
              <a:rPr lang="ru-RU" sz="2000" b="1" dirty="0" smtClean="0">
                <a:solidFill>
                  <a:srgbClr val="FF0000"/>
                </a:solidFill>
              </a:rPr>
              <a:t>                       Лучик солнца – это вам!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2" name="AutoShape 2" descr="https://avatars.mds.yandex.net/i?id=ea63c76e2f4702a0e3c6f9d938f70df32918be78-12538603-images-thumbs&amp;n=1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8" name="Picture 4" descr="https://avatars.mds.yandex.net/i?id=ea63c76e2f4702a0e3c6f9d938f70df32918be78-12538603-images-thumbs&amp;n=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543984"/>
            <a:ext cx="6840760" cy="3053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кал\Pictures\работа\технология\лепка\Scan10002 - копия (2)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85720" y="1214422"/>
            <a:ext cx="2125004" cy="1357322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4">
                <a:lumMod val="40000"/>
                <a:lumOff val="60000"/>
              </a:schemeClr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Picture 2" descr="C:\Users\кал\Pictures\работа\технология\лепка\Scan10002 - копия (3)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85720" y="2928934"/>
            <a:ext cx="1857388" cy="1668030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FFFFFF">
              <a:shade val="85000"/>
            </a:srgbClr>
          </a:solidFill>
          <a:ln w="88900" cap="sq">
            <a:solidFill>
              <a:schemeClr val="accent4">
                <a:lumMod val="40000"/>
                <a:lumOff val="60000"/>
              </a:schemeClr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Picture 2" descr="C:\Users\кал\Pictures\работа\технология\лепка\Scan10003 - копия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85720" y="4929198"/>
            <a:ext cx="2096549" cy="178595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4">
                <a:lumMod val="40000"/>
                <a:lumOff val="60000"/>
              </a:schemeClr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Picture 3" descr="C:\Users\кал\Pictures\работа\технология\лепка\Scan10003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000364" y="1071546"/>
            <a:ext cx="2143140" cy="1541859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4">
                <a:lumMod val="40000"/>
                <a:lumOff val="60000"/>
              </a:schemeClr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8" name="Picture 2" descr="C:\Users\кал\Pictures\работа\технология\лепка\Scan10003 - копия (4)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3143240" y="3214686"/>
            <a:ext cx="2179851" cy="1344233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4">
                <a:lumMod val="40000"/>
                <a:lumOff val="60000"/>
              </a:schemeClr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9" name="Picture 2" descr="C:\Users\кал\Pictures\работа\технология\лепка\Scan10003 - копия (3).JP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3214678" y="5000636"/>
            <a:ext cx="2074494" cy="1571636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4">
                <a:lumMod val="40000"/>
                <a:lumOff val="60000"/>
              </a:schemeClr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1" name="Picture 2" descr="C:\Users\кал\Pictures\работа\технология\лепка\Scan10004.JPG"/>
          <p:cNvPicPr>
            <a:picLocks noChangeAspect="1" noChangeArrowheads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7000892" y="3857628"/>
            <a:ext cx="1903644" cy="2786082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4">
                <a:lumMod val="40000"/>
                <a:lumOff val="60000"/>
              </a:schemeClr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" name="Picture 2" descr="C:\Users\кал\Pictures\работа\технология\лепка\Scan10004 - копия.JPG"/>
          <p:cNvPicPr>
            <a:picLocks noChangeAspect="1" noChangeArrowheads="1"/>
          </p:cNvPicPr>
          <p:nvPr/>
        </p:nvPicPr>
        <p:blipFill>
          <a:blip r:embed="rId9" cstate="email"/>
          <a:srcRect/>
          <a:stretch>
            <a:fillRect/>
          </a:stretch>
        </p:blipFill>
        <p:spPr bwMode="auto">
          <a:xfrm>
            <a:off x="5857884" y="1285860"/>
            <a:ext cx="1571636" cy="2806493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4">
                <a:lumMod val="40000"/>
                <a:lumOff val="60000"/>
              </a:schemeClr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2" name="TextBox 11"/>
          <p:cNvSpPr txBox="1"/>
          <p:nvPr/>
        </p:nvSpPr>
        <p:spPr>
          <a:xfrm>
            <a:off x="142844" y="428604"/>
            <a:ext cx="213872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Monotype Corsiva" pitchFamily="66" charset="0"/>
              </a:rPr>
              <a:t>Разминание</a:t>
            </a:r>
            <a:r>
              <a:rPr lang="ru-RU" sz="8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Monotype Corsiva" pitchFamily="66" charset="0"/>
              </a:rPr>
              <a:t> </a:t>
            </a:r>
            <a:endParaRPr lang="ru-RU" sz="8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  <a:latin typeface="Monotype Corsiva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14282" y="4071942"/>
            <a:ext cx="21387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Monotype Corsiva" pitchFamily="66" charset="0"/>
              </a:rPr>
              <a:t>Скатывание </a:t>
            </a:r>
            <a:endParaRPr lang="ru-RU" sz="8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  <a:latin typeface="Monotype Corsiva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5720" y="6334780"/>
            <a:ext cx="21387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Monotype Corsiva" pitchFamily="66" charset="0"/>
              </a:rPr>
              <a:t>Раскатывание </a:t>
            </a:r>
            <a:endParaRPr lang="ru-RU" sz="8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  <a:latin typeface="Monotype Corsiva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214678" y="2285992"/>
            <a:ext cx="21387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Monotype Corsiva" pitchFamily="66" charset="0"/>
              </a:rPr>
              <a:t>Скручивание </a:t>
            </a:r>
            <a:endParaRPr lang="ru-RU" sz="8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  <a:latin typeface="Monotype Corsiva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14678" y="4214818"/>
            <a:ext cx="21387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Monotype Corsiva" pitchFamily="66" charset="0"/>
              </a:rPr>
              <a:t>Сплющивание </a:t>
            </a:r>
            <a:endParaRPr lang="ru-RU" sz="8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  <a:latin typeface="Monotype Corsiva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143240" y="6334780"/>
            <a:ext cx="23479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Monotype Corsiva" pitchFamily="66" charset="0"/>
              </a:rPr>
              <a:t>Прищипывание</a:t>
            </a:r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Monotype Corsiva" pitchFamily="66" charset="0"/>
              </a:rPr>
              <a:t> </a:t>
            </a:r>
            <a:endParaRPr lang="ru-RU" sz="8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  <a:latin typeface="Monotype Corsiva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572132" y="1142984"/>
            <a:ext cx="21387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Monotype Corsiva" pitchFamily="66" charset="0"/>
              </a:rPr>
              <a:t>Вдавливание </a:t>
            </a:r>
            <a:endParaRPr lang="ru-RU" sz="8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  <a:latin typeface="Monotype Corsiva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005273" y="6143644"/>
            <a:ext cx="21387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Monotype Corsiva" pitchFamily="66" charset="0"/>
              </a:rPr>
              <a:t>Вытягивание </a:t>
            </a:r>
            <a:endParaRPr lang="ru-RU" sz="8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  <a:latin typeface="Monotype Corsiva" pitchFamily="66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11560" y="428604"/>
            <a:ext cx="77768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         Основные приемы лепки:</a:t>
            </a:r>
            <a:endParaRPr lang="ru-RU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86050" y="285728"/>
            <a:ext cx="3397084" cy="144655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8800" b="1" spc="50" dirty="0" smtClean="0">
                <a:ln w="11430"/>
                <a:solidFill>
                  <a:srgbClr val="00B05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onotype Corsiva" pitchFamily="66" charset="0"/>
              </a:rPr>
              <a:t>Огурец </a:t>
            </a:r>
            <a:endParaRPr lang="ru-RU" sz="8800" b="1" spc="50" dirty="0">
              <a:ln w="11430"/>
              <a:solidFill>
                <a:srgbClr val="00B05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Monotype Corsiva" pitchFamily="66" charset="0"/>
            </a:endParaRPr>
          </a:p>
        </p:txBody>
      </p:sp>
      <p:pic>
        <p:nvPicPr>
          <p:cNvPr id="12290" name="Picture 2" descr="C:\Users\кал\Pictures\картинки\Sample Pictures\фрукты, овощи\Ogure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88640"/>
            <a:ext cx="2643206" cy="2078716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4">
                <a:lumMod val="40000"/>
                <a:lumOff val="60000"/>
              </a:schemeClr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2291" name="Picture 3" descr="C:\Users\кал\Pictures\картинки\Анимация\еда\43kgu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72264" y="857232"/>
            <a:ext cx="2046338" cy="893153"/>
          </a:xfrm>
          <a:prstGeom prst="rect">
            <a:avLst/>
          </a:prstGeom>
          <a:noFill/>
        </p:spPr>
      </p:pic>
      <p:pic>
        <p:nvPicPr>
          <p:cNvPr id="12292" name="Picture 4" descr="C:\Users\кал\Pictures\работа\технология\лепка\Scan10006 - копия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80112" y="2348880"/>
            <a:ext cx="3384376" cy="4000528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4">
                <a:lumMod val="40000"/>
                <a:lumOff val="60000"/>
              </a:schemeClr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0" y="2285992"/>
            <a:ext cx="58681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51186A"/>
                </a:solidFill>
                <a:latin typeface="Comic Sans MS" pitchFamily="66" charset="0"/>
              </a:rPr>
              <a:t>1.Скатайте столбик.</a:t>
            </a:r>
          </a:p>
          <a:p>
            <a:r>
              <a:rPr lang="ru-RU" sz="2400" b="1" dirty="0" smtClean="0">
                <a:solidFill>
                  <a:srgbClr val="51186A"/>
                </a:solidFill>
                <a:latin typeface="Comic Sans MS" pitchFamily="66" charset="0"/>
              </a:rPr>
              <a:t>2.</a:t>
            </a:r>
            <a:r>
              <a:rPr lang="ru-RU" sz="2400" b="1" dirty="0">
                <a:solidFill>
                  <a:srgbClr val="51186A"/>
                </a:solidFill>
                <a:latin typeface="Comic Sans MS" pitchFamily="66" charset="0"/>
              </a:rPr>
              <a:t>З</a:t>
            </a:r>
            <a:r>
              <a:rPr lang="ru-RU" sz="2400" b="1" dirty="0" smtClean="0">
                <a:solidFill>
                  <a:srgbClr val="51186A"/>
                </a:solidFill>
                <a:latin typeface="Comic Sans MS" pitchFamily="66" charset="0"/>
              </a:rPr>
              <a:t>акруглите с одной стороны.</a:t>
            </a:r>
          </a:p>
          <a:p>
            <a:r>
              <a:rPr lang="ru-RU" sz="2400" b="1" dirty="0" smtClean="0">
                <a:solidFill>
                  <a:srgbClr val="51186A"/>
                </a:solidFill>
                <a:latin typeface="Comic Sans MS" pitchFamily="66" charset="0"/>
              </a:rPr>
              <a:t>3.С другой стороны слегка заострите и сгладьте.</a:t>
            </a:r>
          </a:p>
          <a:p>
            <a:pPr marL="514350" indent="-514350"/>
            <a:r>
              <a:rPr lang="ru-RU" sz="2400" b="1" dirty="0" smtClean="0">
                <a:solidFill>
                  <a:srgbClr val="51186A"/>
                </a:solidFill>
                <a:latin typeface="Comic Sans MS" pitchFamily="66" charset="0"/>
              </a:rPr>
              <a:t>4.Сделайте стекой отверстие </a:t>
            </a:r>
          </a:p>
          <a:p>
            <a:pPr marL="514350" indent="-514350"/>
            <a:r>
              <a:rPr lang="ru-RU" sz="2400" b="1" dirty="0" smtClean="0">
                <a:solidFill>
                  <a:srgbClr val="51186A"/>
                </a:solidFill>
                <a:latin typeface="Comic Sans MS" pitchFamily="66" charset="0"/>
              </a:rPr>
              <a:t>   и вставьте черенок, примажьте.</a:t>
            </a:r>
            <a:endParaRPr lang="ru-RU" sz="2400" b="1" dirty="0">
              <a:solidFill>
                <a:srgbClr val="51186A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43108" y="-285776"/>
            <a:ext cx="4701928" cy="156966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96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onotype Corsiva" pitchFamily="66" charset="0"/>
              </a:rPr>
              <a:t>Помидор </a:t>
            </a:r>
            <a:endParaRPr lang="ru-RU" sz="9600" b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Monotype Corsiva" pitchFamily="66" charset="0"/>
            </a:endParaRPr>
          </a:p>
        </p:txBody>
      </p:sp>
      <p:pic>
        <p:nvPicPr>
          <p:cNvPr id="14339" name="Picture 3" descr="C:\Users\кал\Pictures\картинки\Анимация\еда\eet96.gif"/>
          <p:cNvPicPr>
            <a:picLocks noChangeAspect="1" noChangeArrowheads="1" noCrop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429520" y="0"/>
            <a:ext cx="1409700" cy="1133475"/>
          </a:xfrm>
          <a:prstGeom prst="rect">
            <a:avLst/>
          </a:prstGeom>
          <a:noFill/>
        </p:spPr>
      </p:pic>
      <p:pic>
        <p:nvPicPr>
          <p:cNvPr id="14342" name="Picture 6" descr="C:\Users\кал\Pictures\работа\технология\лепка\Scan1000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57818" y="3643314"/>
            <a:ext cx="3566436" cy="3071834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4">
                <a:lumMod val="40000"/>
                <a:lumOff val="60000"/>
              </a:schemeClr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TextBox 6"/>
          <p:cNvSpPr txBox="1"/>
          <p:nvPr/>
        </p:nvSpPr>
        <p:spPr>
          <a:xfrm>
            <a:off x="0" y="1071546"/>
            <a:ext cx="8425705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rabicPeriod"/>
            </a:pPr>
            <a:r>
              <a:rPr lang="ru-RU" sz="2400" b="1" dirty="0" smtClean="0">
                <a:solidFill>
                  <a:srgbClr val="51186A"/>
                </a:solidFill>
                <a:latin typeface="Comic Sans MS" pitchFamily="66" charset="0"/>
              </a:rPr>
              <a:t>Скатайте шар и слегка прижмите с двух сторон,</a:t>
            </a:r>
          </a:p>
          <a:p>
            <a:pPr marL="514350" indent="-514350"/>
            <a:r>
              <a:rPr lang="ru-RU" sz="2400" b="1" dirty="0" smtClean="0">
                <a:solidFill>
                  <a:srgbClr val="51186A"/>
                </a:solidFill>
                <a:latin typeface="Comic Sans MS" pitchFamily="66" charset="0"/>
              </a:rPr>
              <a:t>    придав ему форму плода.</a:t>
            </a:r>
          </a:p>
          <a:p>
            <a:pPr marL="514350" indent="-514350"/>
            <a:r>
              <a:rPr lang="ru-RU" sz="2400" b="1" dirty="0" smtClean="0">
                <a:solidFill>
                  <a:srgbClr val="51186A"/>
                </a:solidFill>
                <a:latin typeface="Comic Sans MS" pitchFamily="66" charset="0"/>
              </a:rPr>
              <a:t>2. Слепите черенок из жгутика.</a:t>
            </a:r>
          </a:p>
          <a:p>
            <a:pPr marL="514350" indent="-514350"/>
            <a:r>
              <a:rPr lang="ru-RU" sz="2400" b="1" dirty="0" smtClean="0">
                <a:solidFill>
                  <a:srgbClr val="51186A"/>
                </a:solidFill>
                <a:latin typeface="Comic Sans MS" pitchFamily="66" charset="0"/>
              </a:rPr>
              <a:t>3. Слепите чашелистик из жгутиков: </a:t>
            </a:r>
          </a:p>
          <a:p>
            <a:pPr marL="514350" indent="-514350"/>
            <a:r>
              <a:rPr lang="ru-RU" sz="2400" b="1" dirty="0" smtClean="0">
                <a:solidFill>
                  <a:srgbClr val="51186A"/>
                </a:solidFill>
                <a:latin typeface="Comic Sans MS" pitchFamily="66" charset="0"/>
              </a:rPr>
              <a:t>    раскатайте два жгутика, расплющите и наложите</a:t>
            </a:r>
          </a:p>
          <a:p>
            <a:pPr marL="514350" indent="-514350"/>
            <a:r>
              <a:rPr lang="ru-RU" sz="2400" b="1" dirty="0" smtClean="0">
                <a:solidFill>
                  <a:srgbClr val="51186A"/>
                </a:solidFill>
                <a:latin typeface="Comic Sans MS" pitchFamily="66" charset="0"/>
              </a:rPr>
              <a:t>    крест-накрест.</a:t>
            </a:r>
          </a:p>
          <a:p>
            <a:pPr marL="514350" indent="-514350"/>
            <a:r>
              <a:rPr lang="ru-RU" sz="2400" b="1" dirty="0" smtClean="0">
                <a:solidFill>
                  <a:srgbClr val="51186A"/>
                </a:solidFill>
                <a:latin typeface="Comic Sans MS" pitchFamily="66" charset="0"/>
              </a:rPr>
              <a:t>4. Сделайте углубление в центре помидора,</a:t>
            </a:r>
          </a:p>
          <a:p>
            <a:pPr marL="514350" indent="-514350"/>
            <a:r>
              <a:rPr lang="ru-RU" sz="2400" b="1" dirty="0" smtClean="0">
                <a:solidFill>
                  <a:srgbClr val="51186A"/>
                </a:solidFill>
                <a:latin typeface="Comic Sans MS" pitchFamily="66" charset="0"/>
              </a:rPr>
              <a:t>   с помощью стеки вставьте в это отверстие</a:t>
            </a:r>
          </a:p>
          <a:p>
            <a:pPr marL="514350" indent="-514350"/>
            <a:r>
              <a:rPr lang="ru-RU" sz="2400" b="1" dirty="0" smtClean="0">
                <a:solidFill>
                  <a:srgbClr val="51186A"/>
                </a:solidFill>
                <a:latin typeface="Comic Sans MS" pitchFamily="66" charset="0"/>
              </a:rPr>
              <a:t>   чашелистик и черенок, примажьте.</a:t>
            </a:r>
          </a:p>
          <a:p>
            <a:pPr marL="514350" indent="-514350">
              <a:buAutoNum type="arabicPeriod"/>
            </a:pPr>
            <a:endParaRPr lang="ru-RU" sz="3200" b="1" dirty="0" smtClean="0">
              <a:solidFill>
                <a:srgbClr val="51186A"/>
              </a:solidFill>
              <a:latin typeface="Comic Sans MS" pitchFamily="66" charset="0"/>
            </a:endParaRPr>
          </a:p>
          <a:p>
            <a:pPr marL="514350" indent="-514350">
              <a:buAutoNum type="arabicPeriod"/>
            </a:pPr>
            <a:endParaRPr lang="ru-RU" sz="3200" b="1" dirty="0" smtClean="0">
              <a:solidFill>
                <a:srgbClr val="51186A"/>
              </a:solidFill>
              <a:latin typeface="Comic Sans MS" pitchFamily="66" charset="0"/>
            </a:endParaRPr>
          </a:p>
          <a:p>
            <a:pPr marL="514350" indent="-514350"/>
            <a:endParaRPr lang="ru-RU" sz="3200" b="1" dirty="0" smtClean="0">
              <a:solidFill>
                <a:srgbClr val="51186A"/>
              </a:solidFill>
              <a:latin typeface="Comic Sans MS" pitchFamily="66" charset="0"/>
            </a:endParaRPr>
          </a:p>
        </p:txBody>
      </p:sp>
      <p:pic>
        <p:nvPicPr>
          <p:cNvPr id="9" name="Picture 7" descr="C:\Users\кал\Pictures\картинки\Анимация\еда\eet120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48" y="4643446"/>
            <a:ext cx="1599914" cy="17859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00232" y="-285776"/>
            <a:ext cx="5240537" cy="1938992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9600" b="1" spc="50" dirty="0" smtClean="0">
                <a:ln w="11430"/>
                <a:solidFill>
                  <a:srgbClr val="630A6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onotype Corsiva" pitchFamily="66" charset="0"/>
              </a:rPr>
              <a:t>Баклажан</a:t>
            </a:r>
            <a:r>
              <a:rPr lang="ru-RU" sz="12000" b="1" spc="50" dirty="0" smtClean="0">
                <a:ln w="11430"/>
                <a:solidFill>
                  <a:srgbClr val="630A6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onotype Corsiva" pitchFamily="66" charset="0"/>
              </a:rPr>
              <a:t> </a:t>
            </a:r>
            <a:endParaRPr lang="ru-RU" sz="12000" b="1" spc="50" dirty="0">
              <a:ln w="11430"/>
              <a:solidFill>
                <a:srgbClr val="630A6C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Monotype Corsiva" pitchFamily="66" charset="0"/>
            </a:endParaRPr>
          </a:p>
        </p:txBody>
      </p:sp>
      <p:pic>
        <p:nvPicPr>
          <p:cNvPr id="15362" name="Picture 2" descr="C:\Users\кал\Pictures\работа\технология\лепка\Scan10006 - копия (3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8" y="2428868"/>
            <a:ext cx="3240953" cy="4071966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4">
                <a:lumMod val="40000"/>
                <a:lumOff val="60000"/>
              </a:schemeClr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" name="TextBox 2"/>
          <p:cNvSpPr txBox="1"/>
          <p:nvPr/>
        </p:nvSpPr>
        <p:spPr>
          <a:xfrm>
            <a:off x="8166" y="1357298"/>
            <a:ext cx="6051657" cy="36625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rabicPeriod"/>
            </a:pPr>
            <a:r>
              <a:rPr lang="ru-RU" sz="2400" b="1" dirty="0" smtClean="0">
                <a:solidFill>
                  <a:srgbClr val="51186A"/>
                </a:solidFill>
                <a:latin typeface="Comic Sans MS" pitchFamily="66" charset="0"/>
              </a:rPr>
              <a:t>Сделайте толстый столбик.</a:t>
            </a:r>
          </a:p>
          <a:p>
            <a:pPr marL="514350" indent="-514350">
              <a:buAutoNum type="arabicPeriod"/>
            </a:pPr>
            <a:r>
              <a:rPr lang="ru-RU" sz="2400" b="1" dirty="0" smtClean="0">
                <a:solidFill>
                  <a:srgbClr val="51186A"/>
                </a:solidFill>
                <a:latin typeface="Comic Sans MS" pitchFamily="66" charset="0"/>
              </a:rPr>
              <a:t>Закруглите с двух сторон.</a:t>
            </a:r>
          </a:p>
          <a:p>
            <a:pPr marL="514350" indent="-514350">
              <a:buAutoNum type="arabicPeriod"/>
            </a:pPr>
            <a:r>
              <a:rPr lang="ru-RU" sz="2400" b="1" dirty="0" smtClean="0">
                <a:solidFill>
                  <a:srgbClr val="51186A"/>
                </a:solidFill>
                <a:latin typeface="Comic Sans MS" pitchFamily="66" charset="0"/>
              </a:rPr>
              <a:t>С одной стороны немного заузьте.</a:t>
            </a:r>
          </a:p>
          <a:p>
            <a:pPr marL="514350" indent="-514350">
              <a:buAutoNum type="arabicPeriod"/>
            </a:pPr>
            <a:r>
              <a:rPr lang="ru-RU" sz="2400" b="1" dirty="0" smtClean="0">
                <a:solidFill>
                  <a:srgbClr val="51186A"/>
                </a:solidFill>
                <a:latin typeface="Comic Sans MS" pitchFamily="66" charset="0"/>
              </a:rPr>
              <a:t>Вылепите лепёшку, </a:t>
            </a:r>
          </a:p>
          <a:p>
            <a:pPr marL="514350" indent="-514350"/>
            <a:r>
              <a:rPr lang="ru-RU" sz="2400" b="1" dirty="0" smtClean="0">
                <a:solidFill>
                  <a:srgbClr val="51186A"/>
                </a:solidFill>
                <a:latin typeface="Comic Sans MS" pitchFamily="66" charset="0"/>
              </a:rPr>
              <a:t>    придайте ей </a:t>
            </a:r>
            <a:r>
              <a:rPr lang="ru-RU" sz="2400" b="1" dirty="0" err="1" smtClean="0">
                <a:solidFill>
                  <a:srgbClr val="51186A"/>
                </a:solidFill>
                <a:latin typeface="Comic Sans MS" pitchFamily="66" charset="0"/>
              </a:rPr>
              <a:t>прищипыванием</a:t>
            </a:r>
            <a:endParaRPr lang="ru-RU" sz="2400" b="1" dirty="0" smtClean="0">
              <a:solidFill>
                <a:srgbClr val="51186A"/>
              </a:solidFill>
              <a:latin typeface="Comic Sans MS" pitchFamily="66" charset="0"/>
            </a:endParaRPr>
          </a:p>
          <a:p>
            <a:pPr marL="514350" indent="-514350"/>
            <a:r>
              <a:rPr lang="ru-RU" sz="2400" b="1" dirty="0" smtClean="0">
                <a:solidFill>
                  <a:srgbClr val="51186A"/>
                </a:solidFill>
                <a:latin typeface="Comic Sans MS" pitchFamily="66" charset="0"/>
              </a:rPr>
              <a:t>    форму чашелистика </a:t>
            </a:r>
          </a:p>
          <a:p>
            <a:pPr marL="514350" indent="-514350"/>
            <a:r>
              <a:rPr lang="ru-RU" sz="2400" b="1" dirty="0" smtClean="0">
                <a:solidFill>
                  <a:srgbClr val="51186A"/>
                </a:solidFill>
                <a:latin typeface="Comic Sans MS" pitchFamily="66" charset="0"/>
              </a:rPr>
              <a:t>    и прилепите к зауженной части.</a:t>
            </a:r>
          </a:p>
          <a:p>
            <a:pPr marL="514350" indent="-514350"/>
            <a:endParaRPr lang="ru-RU" sz="3200" b="1" dirty="0" smtClean="0">
              <a:solidFill>
                <a:srgbClr val="51186A"/>
              </a:solidFill>
              <a:latin typeface="Comic Sans MS" pitchFamily="66" charset="0"/>
            </a:endParaRPr>
          </a:p>
          <a:p>
            <a:pPr marL="514350" indent="-514350">
              <a:buAutoNum type="arabicPeriod"/>
            </a:pPr>
            <a:endParaRPr lang="ru-RU" sz="3200" b="1" dirty="0">
              <a:solidFill>
                <a:srgbClr val="51186A"/>
              </a:solidFill>
              <a:latin typeface="Comic Sans MS" pitchFamily="66" charset="0"/>
            </a:endParaRPr>
          </a:p>
        </p:txBody>
      </p:sp>
      <p:pic>
        <p:nvPicPr>
          <p:cNvPr id="15363" name="Picture 3" descr="C:\Users\кал\Pictures\картинки\Sample Pictures\фрукты, овощи\J0089945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7500958" y="214290"/>
            <a:ext cx="1201718" cy="20376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366" name="Picture 6" descr="C:\Users\кал\Pictures\картинки\Анимация\еда\eet81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34" y="4357694"/>
            <a:ext cx="1893435" cy="19288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00232" y="-285776"/>
            <a:ext cx="4911922" cy="156966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9600" b="1" spc="50" dirty="0" smtClean="0">
                <a:ln w="11430"/>
                <a:solidFill>
                  <a:srgbClr val="FFC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onotype Corsiva" pitchFamily="66" charset="0"/>
              </a:rPr>
              <a:t>Луковица</a:t>
            </a:r>
            <a:r>
              <a:rPr lang="ru-RU" sz="9600" b="1" spc="50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onotype Corsiva" pitchFamily="66" charset="0"/>
              </a:rPr>
              <a:t> </a:t>
            </a:r>
            <a:endParaRPr lang="ru-RU" sz="9600" b="1" spc="50" dirty="0">
              <a:ln w="11430"/>
              <a:solidFill>
                <a:schemeClr val="accent6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428736"/>
            <a:ext cx="9151864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rabicPeriod"/>
            </a:pPr>
            <a:r>
              <a:rPr lang="ru-RU" sz="2800" b="1" dirty="0" smtClean="0">
                <a:solidFill>
                  <a:srgbClr val="51186A"/>
                </a:solidFill>
                <a:latin typeface="Comic Sans MS" pitchFamily="66" charset="0"/>
              </a:rPr>
              <a:t>Слепите шарик.</a:t>
            </a:r>
          </a:p>
          <a:p>
            <a:pPr marL="514350" indent="-514350">
              <a:buAutoNum type="arabicPeriod"/>
            </a:pPr>
            <a:r>
              <a:rPr lang="ru-RU" sz="2800" b="1" dirty="0" smtClean="0">
                <a:solidFill>
                  <a:srgbClr val="51186A"/>
                </a:solidFill>
                <a:latin typeface="Comic Sans MS" pitchFamily="66" charset="0"/>
              </a:rPr>
              <a:t>Вытяните с одной стороны.</a:t>
            </a:r>
          </a:p>
          <a:p>
            <a:pPr marL="514350" indent="-514350">
              <a:buAutoNum type="arabicPeriod"/>
            </a:pPr>
            <a:r>
              <a:rPr lang="ru-RU" sz="2800" b="1" dirty="0" smtClean="0">
                <a:solidFill>
                  <a:srgbClr val="51186A"/>
                </a:solidFill>
                <a:latin typeface="Comic Sans MS" pitchFamily="66" charset="0"/>
              </a:rPr>
              <a:t>Слепите жгутики-пёрышки лука и прилепите </a:t>
            </a:r>
          </a:p>
          <a:p>
            <a:pPr marL="514350" indent="-514350"/>
            <a:r>
              <a:rPr lang="ru-RU" sz="2800" b="1" dirty="0" smtClean="0">
                <a:solidFill>
                  <a:srgbClr val="51186A"/>
                </a:solidFill>
                <a:latin typeface="Comic Sans MS" pitchFamily="66" charset="0"/>
              </a:rPr>
              <a:t>    к вытянутой части, предварительно</a:t>
            </a:r>
          </a:p>
          <a:p>
            <a:pPr marL="514350" indent="-514350"/>
            <a:r>
              <a:rPr lang="ru-RU" sz="2800" b="1" dirty="0" smtClean="0">
                <a:solidFill>
                  <a:srgbClr val="51186A"/>
                </a:solidFill>
                <a:latin typeface="Comic Sans MS" pitchFamily="66" charset="0"/>
              </a:rPr>
              <a:t>    сделав в ней отверстие стекой.</a:t>
            </a:r>
            <a:endParaRPr lang="ru-RU" sz="2800" b="1" dirty="0">
              <a:solidFill>
                <a:srgbClr val="51186A"/>
              </a:solidFill>
              <a:latin typeface="Comic Sans MS" pitchFamily="66" charset="0"/>
            </a:endParaRPr>
          </a:p>
        </p:txBody>
      </p:sp>
      <p:pic>
        <p:nvPicPr>
          <p:cNvPr id="17411" name="Picture 3" descr="C:\Users\кал\Pictures\работа\технология\лепка\Scan10007 - копия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429388" y="3286124"/>
            <a:ext cx="2562368" cy="3357586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4">
                <a:lumMod val="40000"/>
                <a:lumOff val="60000"/>
              </a:schemeClr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00298" y="0"/>
            <a:ext cx="3595856" cy="156966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9600" b="1" spc="50" dirty="0" smtClean="0">
                <a:ln w="11430"/>
                <a:solidFill>
                  <a:srgbClr val="5E1C2C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onotype Corsiva" pitchFamily="66" charset="0"/>
              </a:rPr>
              <a:t>Свёкла </a:t>
            </a:r>
            <a:endParaRPr lang="ru-RU" sz="9600" b="1" spc="50" dirty="0">
              <a:ln w="11430"/>
              <a:solidFill>
                <a:srgbClr val="5E1C2C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Monotype Corsiva" pitchFamily="66" charset="0"/>
            </a:endParaRPr>
          </a:p>
        </p:txBody>
      </p:sp>
      <p:pic>
        <p:nvPicPr>
          <p:cNvPr id="18434" name="Picture 2" descr="C:\Users\кал\Pictures\работа\технология\лепка\Scan10007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929322" y="3786190"/>
            <a:ext cx="3000396" cy="2786082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4">
                <a:lumMod val="40000"/>
                <a:lumOff val="60000"/>
              </a:schemeClr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" name="TextBox 2"/>
          <p:cNvSpPr txBox="1"/>
          <p:nvPr/>
        </p:nvSpPr>
        <p:spPr>
          <a:xfrm>
            <a:off x="138008" y="1428736"/>
            <a:ext cx="9005992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rabicPeriod"/>
            </a:pPr>
            <a:r>
              <a:rPr lang="ru-RU" sz="2800" b="1" dirty="0" smtClean="0">
                <a:solidFill>
                  <a:srgbClr val="51186A"/>
                </a:solidFill>
                <a:latin typeface="Comic Sans MS" pitchFamily="66" charset="0"/>
              </a:rPr>
              <a:t>Скатайте шарик.</a:t>
            </a:r>
          </a:p>
          <a:p>
            <a:pPr marL="514350" indent="-514350">
              <a:buAutoNum type="arabicPeriod"/>
            </a:pPr>
            <a:r>
              <a:rPr lang="ru-RU" sz="2800" b="1" dirty="0" smtClean="0">
                <a:solidFill>
                  <a:srgbClr val="51186A"/>
                </a:solidFill>
                <a:latin typeface="Comic Sans MS" pitchFamily="66" charset="0"/>
              </a:rPr>
              <a:t>Вытяните хвостик.</a:t>
            </a:r>
          </a:p>
          <a:p>
            <a:pPr marL="514350" indent="-514350">
              <a:buAutoNum type="arabicPeriod"/>
            </a:pPr>
            <a:r>
              <a:rPr lang="ru-RU" sz="2800" b="1" dirty="0" smtClean="0">
                <a:solidFill>
                  <a:srgbClr val="51186A"/>
                </a:solidFill>
                <a:latin typeface="Comic Sans MS" pitchFamily="66" charset="0"/>
              </a:rPr>
              <a:t>Слепите листья: скатайте столбики,</a:t>
            </a:r>
          </a:p>
          <a:p>
            <a:pPr marL="514350" indent="-514350"/>
            <a:r>
              <a:rPr lang="ru-RU" sz="2800" b="1" dirty="0" smtClean="0">
                <a:solidFill>
                  <a:srgbClr val="51186A"/>
                </a:solidFill>
                <a:latin typeface="Comic Sans MS" pitchFamily="66" charset="0"/>
              </a:rPr>
              <a:t>    расплющите их, заострите.</a:t>
            </a:r>
          </a:p>
          <a:p>
            <a:pPr marL="514350" indent="-514350"/>
            <a:r>
              <a:rPr lang="ru-RU" sz="2800" b="1" dirty="0" smtClean="0">
                <a:solidFill>
                  <a:srgbClr val="51186A"/>
                </a:solidFill>
                <a:latin typeface="Comic Sans MS" pitchFamily="66" charset="0"/>
              </a:rPr>
              <a:t>4. Продавите в свекле сверху отверстие стекой,</a:t>
            </a:r>
          </a:p>
          <a:p>
            <a:pPr marL="514350" indent="-514350"/>
            <a:r>
              <a:rPr lang="ru-RU" sz="2800" b="1" dirty="0" smtClean="0">
                <a:solidFill>
                  <a:srgbClr val="51186A"/>
                </a:solidFill>
                <a:latin typeface="Comic Sans MS" pitchFamily="66" charset="0"/>
              </a:rPr>
              <a:t>    вставьте листья и примажьте.</a:t>
            </a:r>
            <a:endParaRPr lang="ru-RU" sz="2800" b="1" dirty="0">
              <a:solidFill>
                <a:srgbClr val="51186A"/>
              </a:solidFill>
              <a:latin typeface="Comic Sans MS" pitchFamily="66" charset="0"/>
            </a:endParaRPr>
          </a:p>
        </p:txBody>
      </p:sp>
      <p:pic>
        <p:nvPicPr>
          <p:cNvPr id="5" name="Picture 8" descr="C:\Users\кал\Pictures\картинки\Анимация\еда\eet132.gif"/>
          <p:cNvPicPr>
            <a:picLocks noChangeAspect="1" noChangeArrowheads="1" noCrop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42910" y="0"/>
            <a:ext cx="1304925" cy="1600200"/>
          </a:xfrm>
          <a:prstGeom prst="rect">
            <a:avLst/>
          </a:prstGeom>
          <a:noFill/>
        </p:spPr>
      </p:pic>
      <p:pic>
        <p:nvPicPr>
          <p:cNvPr id="6" name="Picture 9" descr="C:\Users\кал\Pictures\картинки\Анимация\еда\g10gsp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28662" y="4572008"/>
            <a:ext cx="1285884" cy="1729820"/>
          </a:xfrm>
          <a:prstGeom prst="rect">
            <a:avLst/>
          </a:prstGeom>
          <a:noFill/>
        </p:spPr>
      </p:pic>
      <p:pic>
        <p:nvPicPr>
          <p:cNvPr id="18435" name="Picture 3" descr="C:\Users\кал\Pictures\картинки\Sample Pictures\фрукты, овощи\FD00096_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429520" y="285728"/>
            <a:ext cx="1500198" cy="22248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-99392"/>
            <a:ext cx="59046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</a:rPr>
              <a:t>     Морковь</a:t>
            </a:r>
            <a:endParaRPr lang="ru-RU" sz="6000" b="1" dirty="0">
              <a:solidFill>
                <a:srgbClr val="FF0000"/>
              </a:solidFill>
            </a:endParaRPr>
          </a:p>
        </p:txBody>
      </p:sp>
      <p:pic>
        <p:nvPicPr>
          <p:cNvPr id="3074" name="Picture 2" descr="https://avatars.mds.yandex.net/i?id=c77202530aac6a84847929dc1e37a109-5576139-images-thumbs&amp;n=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6270"/>
            <a:ext cx="9036496" cy="5321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0"/>
            <a:ext cx="85324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                     </a:t>
            </a:r>
            <a:r>
              <a:rPr lang="ru-RU" sz="4000" b="1" dirty="0" smtClean="0">
                <a:solidFill>
                  <a:srgbClr val="FF0000"/>
                </a:solidFill>
              </a:rPr>
              <a:t>Овощи из пластилина</a:t>
            </a:r>
            <a:endParaRPr lang="ru-RU" sz="4000" b="1" dirty="0">
              <a:solidFill>
                <a:srgbClr val="FF0000"/>
              </a:solidFill>
            </a:endParaRPr>
          </a:p>
        </p:txBody>
      </p:sp>
      <p:pic>
        <p:nvPicPr>
          <p:cNvPr id="4098" name="Picture 2" descr="https://avatars.mds.yandex.net/i?id=77274acc0745159109e5a26ae33f0a13f43f4c5a-10812190-images-thumbs&amp;n=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980728"/>
            <a:ext cx="7920880" cy="5184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548680"/>
            <a:ext cx="828092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          </a:t>
            </a:r>
            <a:r>
              <a:rPr lang="ru-RU" sz="4000" b="1" dirty="0" smtClean="0">
                <a:solidFill>
                  <a:srgbClr val="FF0000"/>
                </a:solidFill>
              </a:rPr>
              <a:t>Молодцы, ребята!</a:t>
            </a:r>
          </a:p>
          <a:p>
            <a:r>
              <a:rPr lang="ru-RU" sz="4000" b="1" dirty="0" smtClean="0">
                <a:solidFill>
                  <a:srgbClr val="00B050"/>
                </a:solidFill>
              </a:rPr>
              <a:t>          Вы – умные!</a:t>
            </a:r>
          </a:p>
          <a:p>
            <a:r>
              <a:rPr lang="ru-RU" sz="4000" dirty="0"/>
              <a:t> </a:t>
            </a:r>
            <a:r>
              <a:rPr lang="ru-RU" sz="4000" dirty="0" smtClean="0"/>
              <a:t>         </a:t>
            </a:r>
            <a:r>
              <a:rPr lang="ru-RU" sz="4000" b="1" dirty="0" smtClean="0">
                <a:solidFill>
                  <a:srgbClr val="00B0F0"/>
                </a:solidFill>
              </a:rPr>
              <a:t>Вы – внимательные!</a:t>
            </a:r>
          </a:p>
          <a:p>
            <a:r>
              <a:rPr lang="ru-RU" sz="4000" dirty="0"/>
              <a:t> </a:t>
            </a:r>
            <a:r>
              <a:rPr lang="ru-RU" sz="4000" dirty="0" smtClean="0"/>
              <a:t>         </a:t>
            </a:r>
            <a:r>
              <a:rPr lang="ru-RU" sz="4000" b="1" dirty="0" smtClean="0">
                <a:solidFill>
                  <a:srgbClr val="FFC000"/>
                </a:solidFill>
              </a:rPr>
              <a:t>Вы – старательные!</a:t>
            </a:r>
          </a:p>
          <a:p>
            <a:r>
              <a:rPr lang="ru-RU" sz="4000" dirty="0"/>
              <a:t> </a:t>
            </a:r>
            <a:r>
              <a:rPr lang="ru-RU" sz="4000" dirty="0" smtClean="0"/>
              <a:t>         </a:t>
            </a:r>
            <a:r>
              <a:rPr lang="ru-RU" sz="4000" b="1" dirty="0" smtClean="0">
                <a:solidFill>
                  <a:srgbClr val="7030A0"/>
                </a:solidFill>
              </a:rPr>
              <a:t>У вас все получилось!</a:t>
            </a:r>
          </a:p>
        </p:txBody>
      </p:sp>
      <p:pic>
        <p:nvPicPr>
          <p:cNvPr id="5124" name="Picture 4" descr="https://avatars.mds.yandex.net/i?id=aac1a8e010b46d5bf26cb298de04e8c8a182d565-10752166-images-thumbs&amp;n=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3728773"/>
            <a:ext cx="4896544" cy="2868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505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-214346" y="1071546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07504" y="404664"/>
            <a:ext cx="885698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Ребята, послушайте стихотворение или прочитайте его самостоятельно. 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               </a:t>
            </a:r>
            <a:r>
              <a:rPr lang="ru-RU" b="1" dirty="0" smtClean="0">
                <a:solidFill>
                  <a:srgbClr val="00B050"/>
                </a:solidFill>
              </a:rPr>
              <a:t>Помидоры, лук, морковь</a:t>
            </a:r>
          </a:p>
          <a:p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smtClean="0">
                <a:solidFill>
                  <a:srgbClr val="00B050"/>
                </a:solidFill>
              </a:rPr>
              <a:t>                                Принесли нам с грядки,</a:t>
            </a:r>
          </a:p>
          <a:p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smtClean="0">
                <a:solidFill>
                  <a:srgbClr val="00B050"/>
                </a:solidFill>
              </a:rPr>
              <a:t>                                Огурцы и баклажаны</a:t>
            </a:r>
          </a:p>
          <a:p>
            <a:r>
              <a:rPr lang="ru-RU" b="1" dirty="0">
                <a:solidFill>
                  <a:srgbClr val="00B050"/>
                </a:solidFill>
              </a:rPr>
              <a:t> </a:t>
            </a:r>
            <a:r>
              <a:rPr lang="ru-RU" b="1" dirty="0" smtClean="0">
                <a:solidFill>
                  <a:srgbClr val="00B050"/>
                </a:solidFill>
              </a:rPr>
              <a:t>                                Кушайте, ребятки!</a:t>
            </a:r>
          </a:p>
          <a:p>
            <a:r>
              <a:rPr lang="ru-RU" b="1" dirty="0" smtClean="0"/>
              <a:t>Что принесли с грядки?</a:t>
            </a:r>
          </a:p>
          <a:p>
            <a:r>
              <a:rPr lang="ru-RU" b="1" dirty="0" smtClean="0"/>
              <a:t>Как одним словом можно назвать эти предметы?</a:t>
            </a:r>
          </a:p>
          <a:p>
            <a:r>
              <a:rPr lang="ru-RU" b="1" dirty="0" smtClean="0"/>
              <a:t>А для чего мы должны употреблять в пищу овощи?</a:t>
            </a:r>
          </a:p>
          <a:p>
            <a:r>
              <a:rPr lang="ru-RU" b="1" dirty="0"/>
              <a:t> </a:t>
            </a:r>
            <a:r>
              <a:rPr lang="ru-RU" b="1" dirty="0" smtClean="0"/>
              <a:t>                                 </a:t>
            </a:r>
            <a:r>
              <a:rPr lang="ru-RU" b="1" dirty="0" smtClean="0">
                <a:solidFill>
                  <a:srgbClr val="0070C0"/>
                </a:solidFill>
              </a:rPr>
              <a:t>Чтоб здоровым, сильным быть,</a:t>
            </a:r>
          </a:p>
          <a:p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smtClean="0">
                <a:solidFill>
                  <a:srgbClr val="0070C0"/>
                </a:solidFill>
              </a:rPr>
              <a:t>                                  Надо овощи любить</a:t>
            </a:r>
          </a:p>
          <a:p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smtClean="0">
                <a:solidFill>
                  <a:srgbClr val="0070C0"/>
                </a:solidFill>
              </a:rPr>
              <a:t>                                  Все, без исключения,</a:t>
            </a:r>
          </a:p>
          <a:p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smtClean="0">
                <a:solidFill>
                  <a:srgbClr val="0070C0"/>
                </a:solidFill>
              </a:rPr>
              <a:t>                                  В этом нет сомнения!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Сегодня на занятии мы будем лепить овощи из пластилина.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2050" name="Picture 2" descr="https://avatars.mds.yandex.net/i?id=fa4e76369be1a4ed11331aae7bbdf0bef70003e6-12648808-images-thumbs&amp;n=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097984"/>
            <a:ext cx="7272808" cy="2760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662" y="1142984"/>
            <a:ext cx="742955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4400" b="1" i="1" dirty="0">
              <a:solidFill>
                <a:schemeClr val="accent2">
                  <a:lumMod val="50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04" y="188640"/>
            <a:ext cx="8583258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А сейчас отгадайте загадки и вы узнаете, какие овощи мы будем  лепить из пластилина.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                    </a:t>
            </a:r>
          </a:p>
          <a:p>
            <a:r>
              <a:rPr lang="ru-RU" dirty="0" smtClean="0"/>
              <a:t>                                                 </a:t>
            </a:r>
            <a:r>
              <a:rPr lang="ru-RU" sz="2000" b="1" dirty="0" smtClean="0">
                <a:solidFill>
                  <a:srgbClr val="002060"/>
                </a:solidFill>
              </a:rPr>
              <a:t>ЗАГАДКИ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Корешок оранжевый                                      Если его ты нарезаешь,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Под землей сидит,                                           Сразу слезы ты пускаешь.                               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Кладезь витаминов                                          Говорят, от всех недуг,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Он в себе хранит,                                            Вырос в огороде …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Помогает деткам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Здоровее стать.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Что это за овощ,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Можете сказать?</a:t>
            </a:r>
          </a:p>
          <a:p>
            <a:endParaRPr lang="ru-RU" b="1" dirty="0">
              <a:solidFill>
                <a:srgbClr val="FF0000"/>
              </a:solidFill>
            </a:endParaRPr>
          </a:p>
          <a:p>
            <a:r>
              <a:rPr lang="ru-RU" b="1" dirty="0" smtClean="0">
                <a:solidFill>
                  <a:srgbClr val="FF0000"/>
                </a:solidFill>
              </a:rPr>
              <a:t>Круглый, сочный, ароматный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Он хорош на сок томатный.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Красный, словно </a:t>
            </a:r>
            <a:r>
              <a:rPr lang="ru-RU" b="1" dirty="0" smtClean="0">
                <a:solidFill>
                  <a:srgbClr val="FF0000"/>
                </a:solidFill>
              </a:rPr>
              <a:t>светофор</a:t>
            </a:r>
            <a:endParaRPr lang="ru-RU" b="1" dirty="0" smtClean="0">
              <a:solidFill>
                <a:srgbClr val="FF0000"/>
              </a:solidFill>
            </a:endParaRPr>
          </a:p>
          <a:p>
            <a:r>
              <a:rPr lang="ru-RU" b="1" dirty="0" smtClean="0">
                <a:solidFill>
                  <a:srgbClr val="FF0000"/>
                </a:solidFill>
              </a:rPr>
              <a:t>Это овощ …</a:t>
            </a:r>
          </a:p>
          <a:p>
            <a:endParaRPr lang="ru-RU" b="1" dirty="0">
              <a:solidFill>
                <a:srgbClr val="FF0000"/>
              </a:solidFill>
            </a:endParaRPr>
          </a:p>
          <a:p>
            <a:endParaRPr lang="ru-RU" b="1" dirty="0">
              <a:solidFill>
                <a:schemeClr val="accent5"/>
              </a:solidFill>
            </a:endParaRPr>
          </a:p>
        </p:txBody>
      </p:sp>
      <p:pic>
        <p:nvPicPr>
          <p:cNvPr id="1030" name="Picture 6" descr="https://avatars.mds.yandex.net/i?id=142bcb30e5c62db560240a02189b24ed151662df-13020977-images-thumbs&amp;n=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527704"/>
            <a:ext cx="1872208" cy="2045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avatars.mds.yandex.net/i?id=e055ca26ffdb6a247c181447b1ad8ef4a334fe36-11395047-images-thumbs&amp;n=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2550360"/>
            <a:ext cx="2880320" cy="210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s://avatars.mds.yandex.net/i?id=49580c8dfd29d5ad2dd4d9ad62370b05c15377f7-10702414-images-thumbs&amp;n=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7565" y="4797152"/>
            <a:ext cx="3744416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5268" y="490202"/>
            <a:ext cx="84249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B050"/>
                </a:solidFill>
              </a:rPr>
              <a:t> Эти крепкие ребятки                                    </a:t>
            </a:r>
            <a:r>
              <a:rPr lang="ru-RU" b="1" dirty="0" smtClean="0">
                <a:solidFill>
                  <a:srgbClr val="7030A0"/>
                </a:solidFill>
              </a:rPr>
              <a:t>Как слива темна,</a:t>
            </a:r>
            <a:endParaRPr lang="ru-RU" b="1" dirty="0" smtClean="0">
              <a:solidFill>
                <a:srgbClr val="00B050"/>
              </a:solidFill>
            </a:endParaRPr>
          </a:p>
          <a:p>
            <a:r>
              <a:rPr lang="ru-RU" b="1" dirty="0" smtClean="0">
                <a:solidFill>
                  <a:srgbClr val="00B050"/>
                </a:solidFill>
              </a:rPr>
              <a:t> В листьях прячутся на  грядке.                    </a:t>
            </a:r>
            <a:r>
              <a:rPr lang="ru-RU" b="1" dirty="0" smtClean="0">
                <a:solidFill>
                  <a:srgbClr val="7030A0"/>
                </a:solidFill>
              </a:rPr>
              <a:t>Как репа кругла,</a:t>
            </a:r>
            <a:r>
              <a:rPr lang="ru-RU" b="1" dirty="0" smtClean="0">
                <a:solidFill>
                  <a:srgbClr val="00B050"/>
                </a:solidFill>
              </a:rPr>
              <a:t>                 </a:t>
            </a:r>
          </a:p>
          <a:p>
            <a:r>
              <a:rPr lang="ru-RU" b="1" dirty="0" smtClean="0">
                <a:solidFill>
                  <a:srgbClr val="00B050"/>
                </a:solidFill>
              </a:rPr>
              <a:t> Лежебоки – близнецы                                    </a:t>
            </a:r>
            <a:r>
              <a:rPr lang="ru-RU" b="1" dirty="0" smtClean="0">
                <a:solidFill>
                  <a:srgbClr val="7030A0"/>
                </a:solidFill>
              </a:rPr>
              <a:t>На грядке силу копила –</a:t>
            </a:r>
          </a:p>
          <a:p>
            <a:r>
              <a:rPr lang="ru-RU" b="1" dirty="0" smtClean="0">
                <a:solidFill>
                  <a:srgbClr val="00B050"/>
                </a:solidFill>
              </a:rPr>
              <a:t> Зеленеют …                                                     </a:t>
            </a:r>
            <a:r>
              <a:rPr lang="ru-RU" b="1" dirty="0" smtClean="0">
                <a:solidFill>
                  <a:srgbClr val="7030A0"/>
                </a:solidFill>
              </a:rPr>
              <a:t>К хозяйке в борщ угодила.</a:t>
            </a:r>
            <a:endParaRPr lang="ru-RU" b="1" dirty="0" smtClean="0">
              <a:solidFill>
                <a:srgbClr val="00B050"/>
              </a:solidFill>
            </a:endParaRPr>
          </a:p>
          <a:p>
            <a:endParaRPr lang="ru-RU" b="1" dirty="0">
              <a:solidFill>
                <a:srgbClr val="00B050"/>
              </a:solidFill>
            </a:endParaRPr>
          </a:p>
        </p:txBody>
      </p:sp>
      <p:pic>
        <p:nvPicPr>
          <p:cNvPr id="2050" name="Picture 2" descr="https://avatars.mds.yandex.net/i?id=b626dec52fb01abe6c05241dbc096d1cac727185-12714897-images-thumbs&amp;n=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268" y="1700809"/>
            <a:ext cx="3524644" cy="1944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555776" y="332656"/>
            <a:ext cx="28083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</a:rPr>
              <a:t>           </a:t>
            </a:r>
            <a:r>
              <a:rPr lang="ru-RU" sz="2000" b="1" dirty="0" smtClean="0">
                <a:solidFill>
                  <a:srgbClr val="FF0000"/>
                </a:solidFill>
              </a:rPr>
              <a:t>ЗАГАДКИ</a:t>
            </a:r>
            <a:endParaRPr lang="ru-RU" sz="2000" b="1" dirty="0">
              <a:solidFill>
                <a:srgbClr val="FF0000"/>
              </a:solidFill>
            </a:endParaRPr>
          </a:p>
        </p:txBody>
      </p:sp>
      <p:pic>
        <p:nvPicPr>
          <p:cNvPr id="2052" name="Picture 4" descr="https://avatars.mds.yandex.net/i?id=e5a1fab4d88fc6a00360508b27168edbc4de753c-11941915-images-thumbs&amp;n=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700809"/>
            <a:ext cx="4036196" cy="20162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5268" y="4221088"/>
            <a:ext cx="39566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  В мире моды овощной</a:t>
            </a:r>
          </a:p>
          <a:p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smtClean="0">
                <a:solidFill>
                  <a:srgbClr val="002060"/>
                </a:solidFill>
              </a:rPr>
              <a:t> Каждый блещет красотой.</a:t>
            </a:r>
          </a:p>
          <a:p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smtClean="0">
                <a:solidFill>
                  <a:srgbClr val="002060"/>
                </a:solidFill>
              </a:rPr>
              <a:t> Фиолетовый кафтан</a:t>
            </a:r>
          </a:p>
          <a:p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smtClean="0">
                <a:solidFill>
                  <a:srgbClr val="002060"/>
                </a:solidFill>
              </a:rPr>
              <a:t>  Надевает …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2054" name="Picture 6" descr="https://avatars.mds.yandex.net/i?id=ea5b8c06540b354688d60542cd6b914a59e81dcc-9266169-images-thumbs&amp;n=1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9932" y="4077072"/>
            <a:ext cx="4572000" cy="2462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3214686"/>
            <a:ext cx="776526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/>
            <a:r>
              <a:rPr lang="ru-RU" sz="3200" b="1" dirty="0" smtClean="0">
                <a:solidFill>
                  <a:srgbClr val="51186A"/>
                </a:solidFill>
                <a:latin typeface="Comic Sans MS" pitchFamily="66" charset="0"/>
              </a:rPr>
              <a:t>3</a:t>
            </a:r>
            <a:r>
              <a:rPr lang="ru-RU" sz="2800" b="1" dirty="0" smtClean="0">
                <a:solidFill>
                  <a:srgbClr val="51186A"/>
                </a:solidFill>
                <a:latin typeface="Comic Sans MS" pitchFamily="66" charset="0"/>
              </a:rPr>
              <a:t>. Для присоединения мелких элементов</a:t>
            </a:r>
          </a:p>
          <a:p>
            <a:pPr marL="514350" indent="-514350"/>
            <a:r>
              <a:rPr lang="ru-RU" sz="2800" b="1" dirty="0" smtClean="0">
                <a:solidFill>
                  <a:srgbClr val="51186A"/>
                </a:solidFill>
                <a:latin typeface="Comic Sans MS" pitchFamily="66" charset="0"/>
              </a:rPr>
              <a:t>    воспользуйтесь стекой.</a:t>
            </a:r>
            <a:endParaRPr lang="ru-RU" sz="2800" b="1" dirty="0">
              <a:solidFill>
                <a:srgbClr val="51186A"/>
              </a:solidFill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2910" y="4572008"/>
            <a:ext cx="878477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/>
            <a:r>
              <a:rPr lang="ru-RU" sz="2800" b="1" dirty="0" smtClean="0">
                <a:solidFill>
                  <a:srgbClr val="51186A"/>
                </a:solidFill>
                <a:latin typeface="Comic Sans MS" pitchFamily="66" charset="0"/>
              </a:rPr>
              <a:t>4. Крупные элементы надо плотно прижимать </a:t>
            </a:r>
          </a:p>
          <a:p>
            <a:pPr marL="514350" indent="-514350"/>
            <a:r>
              <a:rPr lang="ru-RU" sz="2800" b="1" dirty="0" smtClean="0">
                <a:solidFill>
                  <a:srgbClr val="51186A"/>
                </a:solidFill>
                <a:latin typeface="Comic Sans MS" pitchFamily="66" charset="0"/>
              </a:rPr>
              <a:t>друг к другу и замазывать место скрепления.</a:t>
            </a:r>
            <a:endParaRPr lang="ru-RU" sz="2800" b="1" dirty="0">
              <a:solidFill>
                <a:srgbClr val="51186A"/>
              </a:solidFill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5903893"/>
            <a:ext cx="916148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/>
            <a:r>
              <a:rPr lang="ru-RU" sz="2800" b="1" dirty="0" smtClean="0">
                <a:solidFill>
                  <a:srgbClr val="51186A"/>
                </a:solidFill>
                <a:latin typeface="Comic Sans MS" pitchFamily="66" charset="0"/>
              </a:rPr>
              <a:t>5. По окончании работы нужно убрать рабочее</a:t>
            </a:r>
          </a:p>
          <a:p>
            <a:pPr marL="514350" indent="-514350"/>
            <a:r>
              <a:rPr lang="ru-RU" sz="2800" b="1" dirty="0" smtClean="0">
                <a:solidFill>
                  <a:srgbClr val="51186A"/>
                </a:solidFill>
                <a:latin typeface="Comic Sans MS" pitchFamily="66" charset="0"/>
              </a:rPr>
              <a:t> место, вымыть руки и вытереть их полотенцем.</a:t>
            </a:r>
            <a:endParaRPr lang="ru-RU" sz="2800" b="1" dirty="0">
              <a:solidFill>
                <a:srgbClr val="51186A"/>
              </a:solidFill>
              <a:latin typeface="Comic Sans MS" pitchFamily="66" charset="0"/>
            </a:endParaRPr>
          </a:p>
        </p:txBody>
      </p:sp>
      <p:pic>
        <p:nvPicPr>
          <p:cNvPr id="8" name="Picture 2" descr="C:\Users\кал\Pictures\работа\технология\лепка\Scan10002 (2)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786710" y="785794"/>
            <a:ext cx="1191938" cy="1000132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4">
                <a:lumMod val="40000"/>
                <a:lumOff val="60000"/>
              </a:schemeClr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0" y="785794"/>
            <a:ext cx="819006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AutoNum type="arabicPeriod"/>
            </a:pPr>
            <a:r>
              <a:rPr lang="ru-RU" sz="2800" b="1" dirty="0" smtClean="0">
                <a:solidFill>
                  <a:srgbClr val="51186A"/>
                </a:solidFill>
                <a:latin typeface="Comic Sans MS" pitchFamily="66" charset="0"/>
              </a:rPr>
              <a:t>Подготовьте рабочее место и разомните </a:t>
            </a:r>
          </a:p>
          <a:p>
            <a:pPr marL="514350" indent="-514350"/>
            <a:r>
              <a:rPr lang="ru-RU" sz="2800" b="1" dirty="0" smtClean="0">
                <a:solidFill>
                  <a:srgbClr val="51186A"/>
                </a:solidFill>
                <a:latin typeface="Comic Sans MS" pitchFamily="66" charset="0"/>
              </a:rPr>
              <a:t>   пластилин, чтобы он стал послушным.</a:t>
            </a:r>
            <a:endParaRPr lang="ru-RU" sz="2800" b="1" dirty="0">
              <a:solidFill>
                <a:srgbClr val="51186A"/>
              </a:solidFill>
              <a:latin typeface="Comic Sans MS" pitchFamily="66" charset="0"/>
            </a:endParaRPr>
          </a:p>
        </p:txBody>
      </p:sp>
      <p:pic>
        <p:nvPicPr>
          <p:cNvPr id="9" name="Picture 3" descr="C:\Users\кал\Pictures\работа\технология\лепка\Scan10002 - копия (2)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2214554"/>
            <a:ext cx="1006581" cy="642942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4">
                <a:lumMod val="40000"/>
                <a:lumOff val="60000"/>
              </a:schemeClr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TextBox 3"/>
          <p:cNvSpPr txBox="1"/>
          <p:nvPr/>
        </p:nvSpPr>
        <p:spPr>
          <a:xfrm>
            <a:off x="808064" y="2071678"/>
            <a:ext cx="833593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/>
            <a:r>
              <a:rPr lang="ru-RU" sz="2800" b="1" dirty="0" smtClean="0">
                <a:solidFill>
                  <a:srgbClr val="51186A"/>
                </a:solidFill>
                <a:latin typeface="Comic Sans MS" pitchFamily="66" charset="0"/>
              </a:rPr>
              <a:t>2.Изготовление поделки начните с лепки </a:t>
            </a:r>
          </a:p>
          <a:p>
            <a:pPr marL="514350" indent="-514350"/>
            <a:r>
              <a:rPr lang="ru-RU" sz="2800" b="1" dirty="0" smtClean="0">
                <a:solidFill>
                  <a:srgbClr val="51186A"/>
                </a:solidFill>
                <a:latin typeface="Comic Sans MS" pitchFamily="66" charset="0"/>
              </a:rPr>
              <a:t>самой крупной части, затем лепите мелкие.</a:t>
            </a:r>
          </a:p>
        </p:txBody>
      </p:sp>
      <p:pic>
        <p:nvPicPr>
          <p:cNvPr id="10" name="Picture 2" descr="C:\Users\кал\Pictures\работа\технология\лепка\Scan10002 (2)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7786710" y="3286124"/>
            <a:ext cx="1000132" cy="1185341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4">
                <a:lumMod val="40000"/>
                <a:lumOff val="60000"/>
              </a:schemeClr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1" name="TextBox 10"/>
          <p:cNvSpPr txBox="1"/>
          <p:nvPr/>
        </p:nvSpPr>
        <p:spPr>
          <a:xfrm>
            <a:off x="179512" y="0"/>
            <a:ext cx="77768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       </a:t>
            </a:r>
            <a:r>
              <a:rPr lang="ru-RU" sz="2800" b="1" dirty="0" smtClean="0">
                <a:solidFill>
                  <a:srgbClr val="FF0000"/>
                </a:solidFill>
              </a:rPr>
              <a:t>Вспомним основные правила лепки:</a:t>
            </a:r>
            <a:endParaRPr lang="ru-RU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0"/>
            <a:ext cx="8953092" cy="1200329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7200" b="1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onotype Corsiva" pitchFamily="66" charset="0"/>
              </a:rPr>
              <a:t>Основные приёмы лепки:</a:t>
            </a:r>
            <a:endParaRPr lang="ru-RU" sz="7200" b="1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85918" y="1000108"/>
            <a:ext cx="5650906" cy="144655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88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onotype Corsiva" pitchFamily="66" charset="0"/>
              </a:rPr>
              <a:t>Разминание </a:t>
            </a:r>
            <a:endParaRPr lang="ru-RU" sz="88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5720" y="2285992"/>
            <a:ext cx="6574236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7030A0"/>
                </a:solidFill>
                <a:latin typeface="Comic Sans MS" pitchFamily="66" charset="0"/>
              </a:rPr>
              <a:t>В руки я комок возьму,</a:t>
            </a:r>
          </a:p>
          <a:p>
            <a:r>
              <a:rPr lang="ru-RU" sz="3200" b="1" dirty="0" smtClean="0">
                <a:solidFill>
                  <a:srgbClr val="7030A0"/>
                </a:solidFill>
                <a:latin typeface="Comic Sans MS" pitchFamily="66" charset="0"/>
              </a:rPr>
              <a:t>Хорошо его помну,</a:t>
            </a:r>
          </a:p>
          <a:p>
            <a:r>
              <a:rPr lang="ru-RU" sz="3200" b="1" dirty="0" smtClean="0">
                <a:solidFill>
                  <a:srgbClr val="7030A0"/>
                </a:solidFill>
                <a:latin typeface="Comic Sans MS" pitchFamily="66" charset="0"/>
              </a:rPr>
              <a:t>Чтоб он тёплым, мягким стал,</a:t>
            </a:r>
          </a:p>
          <a:p>
            <a:r>
              <a:rPr lang="ru-RU" sz="3200" b="1" dirty="0" smtClean="0">
                <a:solidFill>
                  <a:srgbClr val="7030A0"/>
                </a:solidFill>
                <a:latin typeface="Comic Sans MS" pitchFamily="66" charset="0"/>
              </a:rPr>
              <a:t>Но к рукам не прилипал.</a:t>
            </a:r>
            <a:endParaRPr lang="ru-RU" sz="3200" b="1" dirty="0">
              <a:solidFill>
                <a:srgbClr val="7030A0"/>
              </a:solidFill>
              <a:latin typeface="Comic Sans MS" pitchFamily="66" charset="0"/>
            </a:endParaRPr>
          </a:p>
        </p:txBody>
      </p:sp>
      <p:pic>
        <p:nvPicPr>
          <p:cNvPr id="21506" name="Picture 2" descr="https://a.allegroimg.com/original/036f87/98282d8c493d908869d12c10a7a1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419872" y="4348095"/>
            <a:ext cx="5112567" cy="232126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42976" y="357166"/>
            <a:ext cx="6821236" cy="14465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88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onotype Corsiva" pitchFamily="66" charset="0"/>
              </a:rPr>
              <a:t>Раскатывние</a:t>
            </a:r>
            <a:r>
              <a:rPr lang="ru-RU" sz="88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onotype Corsiva" pitchFamily="66" charset="0"/>
              </a:rPr>
              <a:t> </a:t>
            </a:r>
            <a:endParaRPr lang="ru-RU" sz="88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Monotype Corsiva" pitchFamily="66" charset="0"/>
            </a:endParaRPr>
          </a:p>
        </p:txBody>
      </p:sp>
      <p:pic>
        <p:nvPicPr>
          <p:cNvPr id="5122" name="Picture 2" descr="C:\Users\кал\Pictures\работа\технология\лепка\Scan10003 - копия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364088" y="1916832"/>
            <a:ext cx="3647866" cy="4632945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4">
                <a:lumMod val="40000"/>
                <a:lumOff val="60000"/>
              </a:schemeClr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0" y="2071678"/>
            <a:ext cx="5612434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7030A0"/>
                </a:solidFill>
                <a:latin typeface="Comic Sans MS" pitchFamily="66" charset="0"/>
              </a:rPr>
              <a:t>Шарик в руки я возьму</a:t>
            </a:r>
          </a:p>
          <a:p>
            <a:r>
              <a:rPr lang="ru-RU" sz="3200" b="1" dirty="0" smtClean="0">
                <a:solidFill>
                  <a:srgbClr val="7030A0"/>
                </a:solidFill>
                <a:latin typeface="Comic Sans MS" pitchFamily="66" charset="0"/>
              </a:rPr>
              <a:t>И раскатывать начну-</a:t>
            </a:r>
          </a:p>
          <a:p>
            <a:r>
              <a:rPr lang="ru-RU" sz="3200" b="1" dirty="0" smtClean="0">
                <a:solidFill>
                  <a:srgbClr val="7030A0"/>
                </a:solidFill>
                <a:latin typeface="Comic Sans MS" pitchFamily="66" charset="0"/>
              </a:rPr>
              <a:t>Вот и столбик получился,</a:t>
            </a:r>
          </a:p>
          <a:p>
            <a:r>
              <a:rPr lang="ru-RU" sz="3200" b="1" dirty="0" smtClean="0">
                <a:solidFill>
                  <a:srgbClr val="7030A0"/>
                </a:solidFill>
                <a:latin typeface="Comic Sans MS" pitchFamily="66" charset="0"/>
              </a:rPr>
              <a:t>Столбик в жгутик</a:t>
            </a:r>
          </a:p>
          <a:p>
            <a:r>
              <a:rPr lang="ru-RU" sz="3200" b="1" dirty="0" smtClean="0">
                <a:solidFill>
                  <a:srgbClr val="7030A0"/>
                </a:solidFill>
                <a:latin typeface="Comic Sans MS" pitchFamily="66" charset="0"/>
              </a:rPr>
              <a:t>Превратился.</a:t>
            </a:r>
            <a:endParaRPr lang="ru-RU" sz="3200" b="1" dirty="0">
              <a:solidFill>
                <a:srgbClr val="51186A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47664" y="116632"/>
            <a:ext cx="6570437" cy="14465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88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onotype Corsiva" pitchFamily="66" charset="0"/>
              </a:rPr>
              <a:t>Сплющивание </a:t>
            </a:r>
            <a:endParaRPr lang="ru-RU" sz="88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Monotype Corsiva" pitchFamily="66" charset="0"/>
            </a:endParaRPr>
          </a:p>
        </p:txBody>
      </p:sp>
      <p:pic>
        <p:nvPicPr>
          <p:cNvPr id="7170" name="Picture 2" descr="C:\Users\кал\Pictures\работа\технология\лепка\Scan10003 - копия (4)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259632" y="3857628"/>
            <a:ext cx="6858469" cy="2753933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4">
                <a:lumMod val="40000"/>
                <a:lumOff val="60000"/>
              </a:schemeClr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TextBox 3"/>
          <p:cNvSpPr txBox="1"/>
          <p:nvPr/>
        </p:nvSpPr>
        <p:spPr>
          <a:xfrm>
            <a:off x="179512" y="1484784"/>
            <a:ext cx="679105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7030A0"/>
                </a:solidFill>
                <a:latin typeface="Comic Sans MS" pitchFamily="66" charset="0"/>
              </a:rPr>
              <a:t>Чтобы с ней случилось что-то,</a:t>
            </a:r>
          </a:p>
          <a:p>
            <a:r>
              <a:rPr lang="ru-RU" sz="3200" b="1" dirty="0" smtClean="0">
                <a:solidFill>
                  <a:srgbClr val="7030A0"/>
                </a:solidFill>
                <a:latin typeface="Comic Sans MS" pitchFamily="66" charset="0"/>
              </a:rPr>
              <a:t>Сплющить мне её охота.</a:t>
            </a:r>
          </a:p>
          <a:p>
            <a:r>
              <a:rPr lang="ru-RU" sz="3200" b="1" dirty="0" smtClean="0">
                <a:solidFill>
                  <a:srgbClr val="7030A0"/>
                </a:solidFill>
                <a:latin typeface="Comic Sans MS" pitchFamily="66" charset="0"/>
              </a:rPr>
              <a:t>Ну и что же получилось?</a:t>
            </a:r>
          </a:p>
          <a:p>
            <a:r>
              <a:rPr lang="ru-RU" sz="3200" b="1" dirty="0" smtClean="0">
                <a:solidFill>
                  <a:srgbClr val="7030A0"/>
                </a:solidFill>
                <a:latin typeface="Comic Sans MS" pitchFamily="66" charset="0"/>
              </a:rPr>
              <a:t>Она в блинчик превратилась.</a:t>
            </a:r>
            <a:endParaRPr lang="ru-RU" sz="3200" b="1" dirty="0">
              <a:solidFill>
                <a:srgbClr val="7030A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43042" y="285728"/>
            <a:ext cx="6580648" cy="144655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88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onotype Corsiva" pitchFamily="66" charset="0"/>
              </a:rPr>
              <a:t>Вытягивание  </a:t>
            </a:r>
            <a:endParaRPr lang="ru-RU" sz="88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Monotype Corsiva" pitchFamily="66" charset="0"/>
            </a:endParaRPr>
          </a:p>
        </p:txBody>
      </p:sp>
      <p:pic>
        <p:nvPicPr>
          <p:cNvPr id="10242" name="Picture 2" descr="C:\Users\кал\Pictures\работа\технология\лепка\Scan10004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929322" y="1484784"/>
            <a:ext cx="3214678" cy="5192443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4">
                <a:lumMod val="40000"/>
                <a:lumOff val="60000"/>
              </a:schemeClr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142844" y="2285992"/>
            <a:ext cx="6314549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7030A0"/>
                </a:solidFill>
                <a:latin typeface="Comic Sans MS" pitchFamily="66" charset="0"/>
              </a:rPr>
              <a:t>Я кусочек </a:t>
            </a:r>
            <a:r>
              <a:rPr lang="ru-RU" sz="3200" b="1" dirty="0" err="1" smtClean="0">
                <a:solidFill>
                  <a:srgbClr val="7030A0"/>
                </a:solidFill>
                <a:latin typeface="Comic Sans MS" pitchFamily="66" charset="0"/>
              </a:rPr>
              <a:t>прищипну</a:t>
            </a:r>
            <a:endParaRPr lang="ru-RU" sz="3200" b="1" dirty="0" smtClean="0">
              <a:solidFill>
                <a:srgbClr val="7030A0"/>
              </a:solidFill>
              <a:latin typeface="Comic Sans MS" pitchFamily="66" charset="0"/>
            </a:endParaRPr>
          </a:p>
          <a:p>
            <a:r>
              <a:rPr lang="ru-RU" sz="3200" b="1" dirty="0" smtClean="0">
                <a:solidFill>
                  <a:srgbClr val="7030A0"/>
                </a:solidFill>
                <a:latin typeface="Comic Sans MS" pitchFamily="66" charset="0"/>
              </a:rPr>
              <a:t>И вытягивать начну.</a:t>
            </a:r>
          </a:p>
          <a:p>
            <a:r>
              <a:rPr lang="ru-RU" sz="3200" b="1" dirty="0" smtClean="0">
                <a:solidFill>
                  <a:srgbClr val="7030A0"/>
                </a:solidFill>
                <a:latin typeface="Comic Sans MS" pitchFamily="66" charset="0"/>
              </a:rPr>
              <a:t>Хвостик длинный получился,</a:t>
            </a:r>
          </a:p>
          <a:p>
            <a:r>
              <a:rPr lang="ru-RU" sz="3200" b="1" dirty="0" smtClean="0">
                <a:solidFill>
                  <a:srgbClr val="7030A0"/>
                </a:solidFill>
                <a:latin typeface="Comic Sans MS" pitchFamily="66" charset="0"/>
              </a:rPr>
              <a:t>Шарик в репку превратился</a:t>
            </a:r>
            <a:r>
              <a:rPr lang="ru-RU" sz="3200" b="1" dirty="0" smtClean="0">
                <a:solidFill>
                  <a:srgbClr val="51186A"/>
                </a:solidFill>
                <a:latin typeface="Comic Sans MS" pitchFamily="66" charset="0"/>
              </a:rPr>
              <a:t>.</a:t>
            </a:r>
            <a:endParaRPr lang="ru-RU" sz="3200" b="1" dirty="0">
              <a:solidFill>
                <a:srgbClr val="51186A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522</TotalTime>
  <Words>679</Words>
  <Application>Microsoft Office PowerPoint</Application>
  <PresentationFormat>Экран (4:3)</PresentationFormat>
  <Paragraphs>134</Paragraphs>
  <Slides>18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Аптека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HP</cp:lastModifiedBy>
  <cp:revision>52</cp:revision>
  <dcterms:created xsi:type="dcterms:W3CDTF">2010-10-06T14:34:05Z</dcterms:created>
  <dcterms:modified xsi:type="dcterms:W3CDTF">2024-04-03T06:22:00Z</dcterms:modified>
</cp:coreProperties>
</file>