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4D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1417E-1CD4-64BB-D7F6-1A8ADB6C0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A6DE5-842A-4DB7-9DE9-2233BA60289B}" type="datetimeFigureOut">
              <a:rPr lang="ru-RU"/>
              <a:pPr>
                <a:defRPr/>
              </a:pPr>
              <a:t>03.05.2024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7AEDE-0408-4F5C-C141-499EABB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D5656-8730-3386-21FE-803196FC0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39811-4EAC-4256-A153-9FC4A359B2F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42985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F30E1-71EF-1AD1-3797-9CFB6E0F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98689-68CD-4BA4-94A5-39E5041E4D14}" type="datetimeFigureOut">
              <a:rPr lang="ru-RU"/>
              <a:pPr>
                <a:defRPr/>
              </a:pPr>
              <a:t>03.05.2024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E5BD8-0A4A-1780-4C23-81500D15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D9742-F502-D2BB-AE30-150135422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DDDAF-68C7-45C7-8A82-E66465CFA5F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6042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75111-4C18-C86E-3602-59A3EA51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302D8-17E0-4A3B-A48B-1CF00065666C}" type="datetimeFigureOut">
              <a:rPr lang="ru-RU"/>
              <a:pPr>
                <a:defRPr/>
              </a:pPr>
              <a:t>03.05.2024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E26AE-E570-CC15-F5C4-D61FB5B01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05953-0817-F737-4ACA-E564E7D5A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CF56F-1BA1-4597-8397-D98E0885648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47835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8A34E-F914-5F68-B558-128CEAA71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C3F41-6CE8-4AD7-8FF6-3BB04693A11C}" type="datetimeFigureOut">
              <a:rPr lang="ru-RU"/>
              <a:pPr>
                <a:defRPr/>
              </a:pPr>
              <a:t>03.05.2024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F51CE-4668-A68F-0110-D249504A2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37D76-9C19-E763-93FF-CF051D36C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3389A-DBA7-4E77-B10D-2F864687B35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58945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C09A4-0768-9906-3EB6-10DCCDAAA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E96EA-FF89-45DD-ACDE-22F10EEAF571}" type="datetimeFigureOut">
              <a:rPr lang="ru-RU"/>
              <a:pPr>
                <a:defRPr/>
              </a:pPr>
              <a:t>03.05.2024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C4043-1752-FAA8-7AF6-CA96D1856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D215-44C0-2D52-4B48-B403F7537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1C374-C1FB-4323-9DD2-8AC2E80650E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23117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92097C3-F9D0-147C-4270-00A7D3968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7254F-B1E0-4546-99C4-837C48B37779}" type="datetimeFigureOut">
              <a:rPr lang="ru-RU"/>
              <a:pPr>
                <a:defRPr/>
              </a:pPr>
              <a:t>03.05.2024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B6DE34A-5606-2259-01F2-6F1295AD1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A9840D-1948-8927-7FC5-6B25EF5D4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09AB00-4907-47D7-8CE2-9251CBFD95B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7716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C42376F-D906-476A-9FA5-3BFEC61B1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EE5B9-FB7D-4284-AC26-103EB40BE4FE}" type="datetimeFigureOut">
              <a:rPr lang="ru-RU"/>
              <a:pPr>
                <a:defRPr/>
              </a:pPr>
              <a:t>03.05.2024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DF3838C-F9AA-E330-4D64-4025EAF7E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F1A1F86-B898-6FAC-D5C7-4729A7201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E2516-062F-4016-9C90-3CB53644B2C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55774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C985AC9-3181-4018-8D9D-71AFA959C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17FFC-B883-41F3-8C2D-F281595DEFDC}" type="datetimeFigureOut">
              <a:rPr lang="ru-RU"/>
              <a:pPr>
                <a:defRPr/>
              </a:pPr>
              <a:t>03.05.2024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CCECE1D-F51A-DE0E-E4A3-A8A84A547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F8E9693-E115-07FF-EB1F-ED18E3707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6C6FC-CE30-4995-9145-EE780075303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44424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41FE93E-C410-23AE-CFC1-EC362A11A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D47FC-06FC-47CB-A90D-E8A584F2C9ED}" type="datetimeFigureOut">
              <a:rPr lang="ru-RU"/>
              <a:pPr>
                <a:defRPr/>
              </a:pPr>
              <a:t>03.05.2024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979F6D3-A37C-A327-C0D7-7482DB688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0356FE1-0B1C-A794-E8A0-17D45BEF2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4FAC3C-240E-4705-9E12-3B4E344011A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25930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8BE6A84-67B4-ED44-91A1-EAB8753BE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B50D-E45E-4998-9524-01B2C2FA9FB5}" type="datetimeFigureOut">
              <a:rPr lang="ru-RU"/>
              <a:pPr>
                <a:defRPr/>
              </a:pPr>
              <a:t>03.05.2024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41428D1-B001-D404-307A-EECD666B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FA35FDC-6870-B4B2-E440-00B509815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76B43-31A5-4CA4-BE6F-F9C99C33498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20313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>
            <a:extLst>
              <a:ext uri="{FF2B5EF4-FFF2-40B4-BE49-F238E27FC236}">
                <a16:creationId xmlns:a16="http://schemas.microsoft.com/office/drawing/2014/main" id="{9AD7ED47-3332-BA2D-B4D8-B725C8348077}"/>
              </a:ext>
            </a:extLst>
          </p:cNvPr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5" name="Oval 31">
              <a:extLst>
                <a:ext uri="{FF2B5EF4-FFF2-40B4-BE49-F238E27FC236}">
                  <a16:creationId xmlns:a16="http://schemas.microsoft.com/office/drawing/2014/main" id="{78E34AFA-4956-68EF-06C4-48F38EFFAD4D}"/>
                </a:ext>
              </a:extLst>
            </p:cNvPr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Oval 32">
              <a:extLst>
                <a:ext uri="{FF2B5EF4-FFF2-40B4-BE49-F238E27FC236}">
                  <a16:creationId xmlns:a16="http://schemas.microsoft.com/office/drawing/2014/main" id="{A806DCF1-36DB-108F-51A7-F4314E5F44F2}"/>
                </a:ext>
              </a:extLst>
            </p:cNvPr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28">
              <a:extLst>
                <a:ext uri="{FF2B5EF4-FFF2-40B4-BE49-F238E27FC236}">
                  <a16:creationId xmlns:a16="http://schemas.microsoft.com/office/drawing/2014/main" id="{C5FB7819-E297-2970-89A5-D8B4DAFB7224}"/>
                </a:ext>
              </a:extLst>
            </p:cNvPr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30">
              <a:extLst>
                <a:ext uri="{FF2B5EF4-FFF2-40B4-BE49-F238E27FC236}">
                  <a16:creationId xmlns:a16="http://schemas.microsoft.com/office/drawing/2014/main" id="{CBD51765-BBF2-CFC0-DD8E-FDE9B30B9701}"/>
                </a:ext>
              </a:extLst>
            </p:cNvPr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27">
              <a:extLst>
                <a:ext uri="{FF2B5EF4-FFF2-40B4-BE49-F238E27FC236}">
                  <a16:creationId xmlns:a16="http://schemas.microsoft.com/office/drawing/2014/main" id="{976CA81C-D59A-1A34-026C-ACC4DE1AAAB4}"/>
                </a:ext>
              </a:extLst>
            </p:cNvPr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29">
              <a:extLst>
                <a:ext uri="{FF2B5EF4-FFF2-40B4-BE49-F238E27FC236}">
                  <a16:creationId xmlns:a16="http://schemas.microsoft.com/office/drawing/2014/main" id="{90A28749-4219-D362-F9AA-2736C8C5940F}"/>
                </a:ext>
              </a:extLst>
            </p:cNvPr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33">
              <a:extLst>
                <a:ext uri="{FF2B5EF4-FFF2-40B4-BE49-F238E27FC236}">
                  <a16:creationId xmlns:a16="http://schemas.microsoft.com/office/drawing/2014/main" id="{B2577D93-0F74-D5A5-2E0E-BADD5D6046DA}"/>
                </a:ext>
              </a:extLst>
            </p:cNvPr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34">
              <a:extLst>
                <a:ext uri="{FF2B5EF4-FFF2-40B4-BE49-F238E27FC236}">
                  <a16:creationId xmlns:a16="http://schemas.microsoft.com/office/drawing/2014/main" id="{FC47F694-B6B5-E017-203F-AFFC88612C08}"/>
                </a:ext>
              </a:extLst>
            </p:cNvPr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3F1CE050-7F45-01FA-57CC-5FDEDF482BC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DFBC0-0D27-4AD1-B2C0-92EDF28B2380}" type="datetimeFigureOut">
              <a:rPr lang="ru-RU"/>
              <a:pPr>
                <a:defRPr/>
              </a:pPr>
              <a:t>03.05.2024</a:t>
            </a:fld>
            <a:endParaRPr lang="ru-RU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3E108B5B-4E90-4F43-6747-8A324E018D3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8045D08C-FAF4-E88F-A35D-2B9287FDF78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B2C340EE-383F-461F-A03A-25420385B9C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3755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FEE6F"/>
            </a:gs>
            <a:gs pos="88000">
              <a:srgbClr val="81AD3C"/>
            </a:gs>
            <a:gs pos="100000">
              <a:srgbClr val="81AD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>
            <a:extLst>
              <a:ext uri="{FF2B5EF4-FFF2-40B4-BE49-F238E27FC236}">
                <a16:creationId xmlns:a16="http://schemas.microsoft.com/office/drawing/2014/main" id="{0284F009-9A29-3AB5-C6F8-55305CE457F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>
              <a:extLst>
                <a:ext uri="{FF2B5EF4-FFF2-40B4-BE49-F238E27FC236}">
                  <a16:creationId xmlns:a16="http://schemas.microsoft.com/office/drawing/2014/main" id="{64137654-40D9-C23C-5A72-4FC83C69C8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7" name="Group 121">
                <a:extLst>
                  <a:ext uri="{FF2B5EF4-FFF2-40B4-BE49-F238E27FC236}">
                    <a16:creationId xmlns:a16="http://schemas.microsoft.com/office/drawing/2014/main" id="{9AEFD484-2CEE-3A1C-8920-3DECAB6A8A6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>
                  <a:extLst>
                    <a:ext uri="{FF2B5EF4-FFF2-40B4-BE49-F238E27FC236}">
                      <a16:creationId xmlns:a16="http://schemas.microsoft.com/office/drawing/2014/main" id="{E5F0710F-2FCB-549F-9532-F379D65630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1" name="Freeform 73">
                  <a:extLst>
                    <a:ext uri="{FF2B5EF4-FFF2-40B4-BE49-F238E27FC236}">
                      <a16:creationId xmlns:a16="http://schemas.microsoft.com/office/drawing/2014/main" id="{3D8853F6-F3EC-7FDE-2C34-D008ED4D6A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2" name="Freeform 74">
                  <a:extLst>
                    <a:ext uri="{FF2B5EF4-FFF2-40B4-BE49-F238E27FC236}">
                      <a16:creationId xmlns:a16="http://schemas.microsoft.com/office/drawing/2014/main" id="{544E7B40-3D33-EC29-E156-AFE61DE529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3" name="Freeform 75">
                  <a:extLst>
                    <a:ext uri="{FF2B5EF4-FFF2-40B4-BE49-F238E27FC236}">
                      <a16:creationId xmlns:a16="http://schemas.microsoft.com/office/drawing/2014/main" id="{9B35FFD9-0654-8CE2-BC8A-32051A7BF40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8" name="Group 142">
                <a:extLst>
                  <a:ext uri="{FF2B5EF4-FFF2-40B4-BE49-F238E27FC236}">
                    <a16:creationId xmlns:a16="http://schemas.microsoft.com/office/drawing/2014/main" id="{39B7994F-1192-5315-597C-E0A75A78566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>
                  <a:extLst>
                    <a:ext uri="{FF2B5EF4-FFF2-40B4-BE49-F238E27FC236}">
                      <a16:creationId xmlns:a16="http://schemas.microsoft.com/office/drawing/2014/main" id="{DAD37A7E-B812-B52D-3913-555AB6E1FA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7" name="Freeform 80">
                  <a:extLst>
                    <a:ext uri="{FF2B5EF4-FFF2-40B4-BE49-F238E27FC236}">
                      <a16:creationId xmlns:a16="http://schemas.microsoft.com/office/drawing/2014/main" id="{8266D902-FC4D-93D7-7C4B-4A360981C2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8" name="Freeform 81">
                  <a:extLst>
                    <a:ext uri="{FF2B5EF4-FFF2-40B4-BE49-F238E27FC236}">
                      <a16:creationId xmlns:a16="http://schemas.microsoft.com/office/drawing/2014/main" id="{48722F84-4D7A-A126-7C59-DE5A3463E1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9" name="Freeform 82">
                  <a:extLst>
                    <a:ext uri="{FF2B5EF4-FFF2-40B4-BE49-F238E27FC236}">
                      <a16:creationId xmlns:a16="http://schemas.microsoft.com/office/drawing/2014/main" id="{E7B33E84-707C-14F6-3788-5F7E2BDC6DA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9" name="Group 147">
                <a:extLst>
                  <a:ext uri="{FF2B5EF4-FFF2-40B4-BE49-F238E27FC236}">
                    <a16:creationId xmlns:a16="http://schemas.microsoft.com/office/drawing/2014/main" id="{A4E63528-0D5E-9535-0DBF-B1702181ADA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>
                  <a:extLst>
                    <a:ext uri="{FF2B5EF4-FFF2-40B4-BE49-F238E27FC236}">
                      <a16:creationId xmlns:a16="http://schemas.microsoft.com/office/drawing/2014/main" id="{B07E1459-16D5-7220-7B22-93FCA692B0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3" name="Freeform 87">
                  <a:extLst>
                    <a:ext uri="{FF2B5EF4-FFF2-40B4-BE49-F238E27FC236}">
                      <a16:creationId xmlns:a16="http://schemas.microsoft.com/office/drawing/2014/main" id="{5773EE80-490E-06DF-4A95-65B119EB2C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4" name="Freeform 88">
                  <a:extLst>
                    <a:ext uri="{FF2B5EF4-FFF2-40B4-BE49-F238E27FC236}">
                      <a16:creationId xmlns:a16="http://schemas.microsoft.com/office/drawing/2014/main" id="{8244E3FD-AFE5-8F2C-08AE-F0932CB687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5" name="Freeform 89">
                  <a:extLst>
                    <a:ext uri="{FF2B5EF4-FFF2-40B4-BE49-F238E27FC236}">
                      <a16:creationId xmlns:a16="http://schemas.microsoft.com/office/drawing/2014/main" id="{3ED4FF7F-4897-BBA8-8257-37832974D4B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0" name="Group 172">
                <a:extLst>
                  <a:ext uri="{FF2B5EF4-FFF2-40B4-BE49-F238E27FC236}">
                    <a16:creationId xmlns:a16="http://schemas.microsoft.com/office/drawing/2014/main" id="{6F36F25B-AEA0-BF48-DAE0-6EF484F5DC5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>
                  <a:extLst>
                    <a:ext uri="{FF2B5EF4-FFF2-40B4-BE49-F238E27FC236}">
                      <a16:creationId xmlns:a16="http://schemas.microsoft.com/office/drawing/2014/main" id="{88ACD146-5B16-CD5E-ADC8-156C18A808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9" name="Freeform 87">
                  <a:extLst>
                    <a:ext uri="{FF2B5EF4-FFF2-40B4-BE49-F238E27FC236}">
                      <a16:creationId xmlns:a16="http://schemas.microsoft.com/office/drawing/2014/main" id="{1ABF2879-9C67-A5E8-EEF0-8E7C6DC951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0" name="Freeform 88">
                  <a:extLst>
                    <a:ext uri="{FF2B5EF4-FFF2-40B4-BE49-F238E27FC236}">
                      <a16:creationId xmlns:a16="http://schemas.microsoft.com/office/drawing/2014/main" id="{87B03378-440C-2E76-41E8-F529A37107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1" name="Freeform 89">
                  <a:extLst>
                    <a:ext uri="{FF2B5EF4-FFF2-40B4-BE49-F238E27FC236}">
                      <a16:creationId xmlns:a16="http://schemas.microsoft.com/office/drawing/2014/main" id="{350B38DD-49DF-E06A-008C-99695E7B7E3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1" name="Group 177">
                <a:extLst>
                  <a:ext uri="{FF2B5EF4-FFF2-40B4-BE49-F238E27FC236}">
                    <a16:creationId xmlns:a16="http://schemas.microsoft.com/office/drawing/2014/main" id="{8DF0A7F6-9CD9-4282-D70E-7D1AD7336BF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>
                  <a:extLst>
                    <a:ext uri="{FF2B5EF4-FFF2-40B4-BE49-F238E27FC236}">
                      <a16:creationId xmlns:a16="http://schemas.microsoft.com/office/drawing/2014/main" id="{BB4E554C-4D58-C3B9-69AB-B8B98CFD99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Freeform 73">
                  <a:extLst>
                    <a:ext uri="{FF2B5EF4-FFF2-40B4-BE49-F238E27FC236}">
                      <a16:creationId xmlns:a16="http://schemas.microsoft.com/office/drawing/2014/main" id="{777908C6-F312-47D5-F2F0-F3F775B71B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6" name="Freeform 74">
                  <a:extLst>
                    <a:ext uri="{FF2B5EF4-FFF2-40B4-BE49-F238E27FC236}">
                      <a16:creationId xmlns:a16="http://schemas.microsoft.com/office/drawing/2014/main" id="{4F67123F-87CE-F177-B63F-9E8BCCEBCA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7" name="Freeform 75">
                  <a:extLst>
                    <a:ext uri="{FF2B5EF4-FFF2-40B4-BE49-F238E27FC236}">
                      <a16:creationId xmlns:a16="http://schemas.microsoft.com/office/drawing/2014/main" id="{2202B3FE-4115-8501-ADB4-FF2FD389E47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2" name="Group 182">
                <a:extLst>
                  <a:ext uri="{FF2B5EF4-FFF2-40B4-BE49-F238E27FC236}">
                    <a16:creationId xmlns:a16="http://schemas.microsoft.com/office/drawing/2014/main" id="{2B02F25C-0445-9CFC-A56E-378F41D643F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>
                  <a:extLst>
                    <a:ext uri="{FF2B5EF4-FFF2-40B4-BE49-F238E27FC236}">
                      <a16:creationId xmlns:a16="http://schemas.microsoft.com/office/drawing/2014/main" id="{4CCEFC64-5E21-6ADC-BBF5-5EA74E6FDF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1" name="Freeform 80">
                  <a:extLst>
                    <a:ext uri="{FF2B5EF4-FFF2-40B4-BE49-F238E27FC236}">
                      <a16:creationId xmlns:a16="http://schemas.microsoft.com/office/drawing/2014/main" id="{D566D11B-FDF1-087C-C797-7BF079E16C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Freeform 81">
                  <a:extLst>
                    <a:ext uri="{FF2B5EF4-FFF2-40B4-BE49-F238E27FC236}">
                      <a16:creationId xmlns:a16="http://schemas.microsoft.com/office/drawing/2014/main" id="{5F9FE924-5694-1FED-E397-6EE3D11C40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Freeform 82">
                  <a:extLst>
                    <a:ext uri="{FF2B5EF4-FFF2-40B4-BE49-F238E27FC236}">
                      <a16:creationId xmlns:a16="http://schemas.microsoft.com/office/drawing/2014/main" id="{CA43A126-C565-892A-AA5A-7423BF7468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3" name="Group 669">
              <a:extLst>
                <a:ext uri="{FF2B5EF4-FFF2-40B4-BE49-F238E27FC236}">
                  <a16:creationId xmlns:a16="http://schemas.microsoft.com/office/drawing/2014/main" id="{4A645578-10C6-1640-5C13-AB4DCF0209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4" name="Group 32">
                <a:extLst>
                  <a:ext uri="{FF2B5EF4-FFF2-40B4-BE49-F238E27FC236}">
                    <a16:creationId xmlns:a16="http://schemas.microsoft.com/office/drawing/2014/main" id="{1581CEC5-2F8E-33D5-7CAC-B25BF015B1E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>
                  <a:extLst>
                    <a:ext uri="{FF2B5EF4-FFF2-40B4-BE49-F238E27FC236}">
                      <a16:creationId xmlns:a16="http://schemas.microsoft.com/office/drawing/2014/main" id="{2C90A6F1-7859-B2E4-2C34-35F3A837DC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Freeform 80">
                  <a:extLst>
                    <a:ext uri="{FF2B5EF4-FFF2-40B4-BE49-F238E27FC236}">
                      <a16:creationId xmlns:a16="http://schemas.microsoft.com/office/drawing/2014/main" id="{C53F8A87-BA57-B74D-8067-4803F58892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Freeform 81">
                  <a:extLst>
                    <a:ext uri="{FF2B5EF4-FFF2-40B4-BE49-F238E27FC236}">
                      <a16:creationId xmlns:a16="http://schemas.microsoft.com/office/drawing/2014/main" id="{0DC0D019-A881-078B-98E7-6464200C25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Freeform 82">
                  <a:extLst>
                    <a:ext uri="{FF2B5EF4-FFF2-40B4-BE49-F238E27FC236}">
                      <a16:creationId xmlns:a16="http://schemas.microsoft.com/office/drawing/2014/main" id="{C8932E4C-E30B-CED8-FD4E-97DFF327131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5" name="Group 48">
                <a:extLst>
                  <a:ext uri="{FF2B5EF4-FFF2-40B4-BE49-F238E27FC236}">
                    <a16:creationId xmlns:a16="http://schemas.microsoft.com/office/drawing/2014/main" id="{8B4EE907-0EDC-1465-6771-D93C241540F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>
                  <a:extLst>
                    <a:ext uri="{FF2B5EF4-FFF2-40B4-BE49-F238E27FC236}">
                      <a16:creationId xmlns:a16="http://schemas.microsoft.com/office/drawing/2014/main" id="{79412EE4-3BED-5477-A4D3-9A558E080F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Freeform 87">
                  <a:extLst>
                    <a:ext uri="{FF2B5EF4-FFF2-40B4-BE49-F238E27FC236}">
                      <a16:creationId xmlns:a16="http://schemas.microsoft.com/office/drawing/2014/main" id="{5576AB4B-CD89-950F-84CF-09D83F8D98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Freeform 88">
                  <a:extLst>
                    <a:ext uri="{FF2B5EF4-FFF2-40B4-BE49-F238E27FC236}">
                      <a16:creationId xmlns:a16="http://schemas.microsoft.com/office/drawing/2014/main" id="{57147348-8233-0FD8-6FF4-C10D326B68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Freeform 89">
                  <a:extLst>
                    <a:ext uri="{FF2B5EF4-FFF2-40B4-BE49-F238E27FC236}">
                      <a16:creationId xmlns:a16="http://schemas.microsoft.com/office/drawing/2014/main" id="{F016DAD4-7435-F6E6-0054-DF1370F963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13" name="Freeform 73">
                <a:extLst>
                  <a:ext uri="{FF2B5EF4-FFF2-40B4-BE49-F238E27FC236}">
                    <a16:creationId xmlns:a16="http://schemas.microsoft.com/office/drawing/2014/main" id="{3004EBE1-73BA-0636-E2BE-68E1FD899E07}"/>
                  </a:ext>
                </a:extLst>
              </p:cNvPr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grpSp>
            <p:nvGrpSpPr>
              <p:cNvPr id="16" name="Group 63">
                <a:extLst>
                  <a:ext uri="{FF2B5EF4-FFF2-40B4-BE49-F238E27FC236}">
                    <a16:creationId xmlns:a16="http://schemas.microsoft.com/office/drawing/2014/main" id="{37DE3403-9DB2-5C74-A071-D640BC442EE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>
                  <a:extLst>
                    <a:ext uri="{FF2B5EF4-FFF2-40B4-BE49-F238E27FC236}">
                      <a16:creationId xmlns:a16="http://schemas.microsoft.com/office/drawing/2014/main" id="{D7A875CD-0352-8824-8945-1D404A92AE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Freeform 80">
                  <a:extLst>
                    <a:ext uri="{FF2B5EF4-FFF2-40B4-BE49-F238E27FC236}">
                      <a16:creationId xmlns:a16="http://schemas.microsoft.com/office/drawing/2014/main" id="{CA7ED919-F452-A2E7-DCE1-FCF2CE2874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Freeform 81">
                  <a:extLst>
                    <a:ext uri="{FF2B5EF4-FFF2-40B4-BE49-F238E27FC236}">
                      <a16:creationId xmlns:a16="http://schemas.microsoft.com/office/drawing/2014/main" id="{0B307BA9-7342-6744-B552-2F071AD7BA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Freeform 82">
                  <a:extLst>
                    <a:ext uri="{FF2B5EF4-FFF2-40B4-BE49-F238E27FC236}">
                      <a16:creationId xmlns:a16="http://schemas.microsoft.com/office/drawing/2014/main" id="{3D65A369-25E4-F95C-1CAB-AA7B35CF0B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7" name="Group 87">
                <a:extLst>
                  <a:ext uri="{FF2B5EF4-FFF2-40B4-BE49-F238E27FC236}">
                    <a16:creationId xmlns:a16="http://schemas.microsoft.com/office/drawing/2014/main" id="{619CC113-749F-643F-A827-E61EE041EAE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>
                  <a:extLst>
                    <a:ext uri="{FF2B5EF4-FFF2-40B4-BE49-F238E27FC236}">
                      <a16:creationId xmlns:a16="http://schemas.microsoft.com/office/drawing/2014/main" id="{64ABC541-F2D4-8915-5B71-316E729B02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Freeform 22">
                  <a:extLst>
                    <a:ext uri="{FF2B5EF4-FFF2-40B4-BE49-F238E27FC236}">
                      <a16:creationId xmlns:a16="http://schemas.microsoft.com/office/drawing/2014/main" id="{DEA75348-6B50-162C-9763-E83B5CF948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Freeform 23">
                  <a:extLst>
                    <a:ext uri="{FF2B5EF4-FFF2-40B4-BE49-F238E27FC236}">
                      <a16:creationId xmlns:a16="http://schemas.microsoft.com/office/drawing/2014/main" id="{1DFAA970-9893-712A-AA73-A3B9710C97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Freeform 24">
                  <a:extLst>
                    <a:ext uri="{FF2B5EF4-FFF2-40B4-BE49-F238E27FC236}">
                      <a16:creationId xmlns:a16="http://schemas.microsoft.com/office/drawing/2014/main" id="{77201C7F-5034-FF4D-C98F-B1E2F751FB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" name="Group 92">
                <a:extLst>
                  <a:ext uri="{FF2B5EF4-FFF2-40B4-BE49-F238E27FC236}">
                    <a16:creationId xmlns:a16="http://schemas.microsoft.com/office/drawing/2014/main" id="{B14C1164-75D9-4413-0887-6901171818A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>
                  <a:extLst>
                    <a:ext uri="{FF2B5EF4-FFF2-40B4-BE49-F238E27FC236}">
                      <a16:creationId xmlns:a16="http://schemas.microsoft.com/office/drawing/2014/main" id="{75DDED9A-C317-B1C0-7F18-9BEC7D3018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1" name="Freeform 50">
                  <a:extLst>
                    <a:ext uri="{FF2B5EF4-FFF2-40B4-BE49-F238E27FC236}">
                      <a16:creationId xmlns:a16="http://schemas.microsoft.com/office/drawing/2014/main" id="{DAB6A5BD-9CE6-0E27-C3DF-6A7060A997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2" name="Freeform 51">
                  <a:extLst>
                    <a:ext uri="{FF2B5EF4-FFF2-40B4-BE49-F238E27FC236}">
                      <a16:creationId xmlns:a16="http://schemas.microsoft.com/office/drawing/2014/main" id="{6F9C8A81-6DE6-486D-2026-AFFDFDCED0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3" name="Freeform 52">
                  <a:extLst>
                    <a:ext uri="{FF2B5EF4-FFF2-40B4-BE49-F238E27FC236}">
                      <a16:creationId xmlns:a16="http://schemas.microsoft.com/office/drawing/2014/main" id="{C2B9AEEE-5073-2D40-7755-CE73959D8B7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9" name="Group 97">
                <a:extLst>
                  <a:ext uri="{FF2B5EF4-FFF2-40B4-BE49-F238E27FC236}">
                    <a16:creationId xmlns:a16="http://schemas.microsoft.com/office/drawing/2014/main" id="{7FB6DC43-4476-A524-3950-2A24F9C25E7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>
                  <a:extLst>
                    <a:ext uri="{FF2B5EF4-FFF2-40B4-BE49-F238E27FC236}">
                      <a16:creationId xmlns:a16="http://schemas.microsoft.com/office/drawing/2014/main" id="{6DFE45EA-95B5-F53B-DAEE-FF81483513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7" name="Freeform 29">
                  <a:extLst>
                    <a:ext uri="{FF2B5EF4-FFF2-40B4-BE49-F238E27FC236}">
                      <a16:creationId xmlns:a16="http://schemas.microsoft.com/office/drawing/2014/main" id="{76F1801F-A8E9-DD7B-F52D-7C3F6B15EE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8" name="Freeform 30">
                  <a:extLst>
                    <a:ext uri="{FF2B5EF4-FFF2-40B4-BE49-F238E27FC236}">
                      <a16:creationId xmlns:a16="http://schemas.microsoft.com/office/drawing/2014/main" id="{0F8BA222-3B8E-0483-B479-1081F10AE8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9" name="Freeform 31">
                  <a:extLst>
                    <a:ext uri="{FF2B5EF4-FFF2-40B4-BE49-F238E27FC236}">
                      <a16:creationId xmlns:a16="http://schemas.microsoft.com/office/drawing/2014/main" id="{FFC1A468-21D2-8FE9-32B8-D269D2E1C66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0" name="Group 102">
                <a:extLst>
                  <a:ext uri="{FF2B5EF4-FFF2-40B4-BE49-F238E27FC236}">
                    <a16:creationId xmlns:a16="http://schemas.microsoft.com/office/drawing/2014/main" id="{A8BFBEC2-7377-89B8-7D83-952A580FFAB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>
                  <a:extLst>
                    <a:ext uri="{FF2B5EF4-FFF2-40B4-BE49-F238E27FC236}">
                      <a16:creationId xmlns:a16="http://schemas.microsoft.com/office/drawing/2014/main" id="{B711842D-F84C-61C6-0AE5-43B6FD2F0F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3" name="Freeform 71">
                  <a:extLst>
                    <a:ext uri="{FF2B5EF4-FFF2-40B4-BE49-F238E27FC236}">
                      <a16:creationId xmlns:a16="http://schemas.microsoft.com/office/drawing/2014/main" id="{E0F91FD3-0A7B-C5AE-C697-53DA331BD9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4" name="Freeform 72">
                  <a:extLst>
                    <a:ext uri="{FF2B5EF4-FFF2-40B4-BE49-F238E27FC236}">
                      <a16:creationId xmlns:a16="http://schemas.microsoft.com/office/drawing/2014/main" id="{BAFCF9FE-B622-8E75-E0E0-9FBF9B3566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5" name="Freeform 73">
                  <a:extLst>
                    <a:ext uri="{FF2B5EF4-FFF2-40B4-BE49-F238E27FC236}">
                      <a16:creationId xmlns:a16="http://schemas.microsoft.com/office/drawing/2014/main" id="{B15B902A-A104-0DCD-8083-EAB7F2F017A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1" name="Group 112">
                <a:extLst>
                  <a:ext uri="{FF2B5EF4-FFF2-40B4-BE49-F238E27FC236}">
                    <a16:creationId xmlns:a16="http://schemas.microsoft.com/office/drawing/2014/main" id="{0FDA0CD0-9883-9EE6-DFA1-556AF4F3108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>
                  <a:extLst>
                    <a:ext uri="{FF2B5EF4-FFF2-40B4-BE49-F238E27FC236}">
                      <a16:creationId xmlns:a16="http://schemas.microsoft.com/office/drawing/2014/main" id="{17A5B46B-C1F4-E9A0-D4A4-D1EE01D778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89" name="Freeform 36">
                  <a:extLst>
                    <a:ext uri="{FF2B5EF4-FFF2-40B4-BE49-F238E27FC236}">
                      <a16:creationId xmlns:a16="http://schemas.microsoft.com/office/drawing/2014/main" id="{8363EF00-2915-4DFE-447C-192FE58044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0" name="Freeform 37">
                  <a:extLst>
                    <a:ext uri="{FF2B5EF4-FFF2-40B4-BE49-F238E27FC236}">
                      <a16:creationId xmlns:a16="http://schemas.microsoft.com/office/drawing/2014/main" id="{48DD39BD-2287-6497-5806-7CBF282AFA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1" name="Freeform 38">
                  <a:extLst>
                    <a:ext uri="{FF2B5EF4-FFF2-40B4-BE49-F238E27FC236}">
                      <a16:creationId xmlns:a16="http://schemas.microsoft.com/office/drawing/2014/main" id="{26B52F21-8F2B-6B56-F629-2C891FF5F9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4" name="Group 715">
              <a:extLst>
                <a:ext uri="{FF2B5EF4-FFF2-40B4-BE49-F238E27FC236}">
                  <a16:creationId xmlns:a16="http://schemas.microsoft.com/office/drawing/2014/main" id="{EC1D379B-FEF4-51AB-0083-6AF95B7A05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23" name="Group 129">
                <a:extLst>
                  <a:ext uri="{FF2B5EF4-FFF2-40B4-BE49-F238E27FC236}">
                    <a16:creationId xmlns:a16="http://schemas.microsoft.com/office/drawing/2014/main" id="{CF07202B-6862-7A8D-61D2-0988CEB48B8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>
                  <a:extLst>
                    <a:ext uri="{FF2B5EF4-FFF2-40B4-BE49-F238E27FC236}">
                      <a16:creationId xmlns:a16="http://schemas.microsoft.com/office/drawing/2014/main" id="{909C7308-739B-44E1-3F66-4CA07AE328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6" name="Freeform 87">
                  <a:extLst>
                    <a:ext uri="{FF2B5EF4-FFF2-40B4-BE49-F238E27FC236}">
                      <a16:creationId xmlns:a16="http://schemas.microsoft.com/office/drawing/2014/main" id="{16AB55B7-5E0C-2439-37CF-5127030249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7" name="Freeform 88">
                  <a:extLst>
                    <a:ext uri="{FF2B5EF4-FFF2-40B4-BE49-F238E27FC236}">
                      <a16:creationId xmlns:a16="http://schemas.microsoft.com/office/drawing/2014/main" id="{46DD7B38-F62E-0F7B-01D4-6BC4D5BEB4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8" name="Freeform 89">
                  <a:extLst>
                    <a:ext uri="{FF2B5EF4-FFF2-40B4-BE49-F238E27FC236}">
                      <a16:creationId xmlns:a16="http://schemas.microsoft.com/office/drawing/2014/main" id="{4592F310-8828-AF98-3967-C1210FF4232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26" name="Freeform 89">
                  <a:extLst>
                    <a:ext uri="{FF2B5EF4-FFF2-40B4-BE49-F238E27FC236}">
                      <a16:creationId xmlns:a16="http://schemas.microsoft.com/office/drawing/2014/main" id="{8DAA0B3D-E4F4-02D4-8A12-712C5C35824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4" name="Group 134">
                <a:extLst>
                  <a:ext uri="{FF2B5EF4-FFF2-40B4-BE49-F238E27FC236}">
                    <a16:creationId xmlns:a16="http://schemas.microsoft.com/office/drawing/2014/main" id="{5378B152-729C-93A5-6FBA-92DCB9A5A40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>
                  <a:extLst>
                    <a:ext uri="{FF2B5EF4-FFF2-40B4-BE49-F238E27FC236}">
                      <a16:creationId xmlns:a16="http://schemas.microsoft.com/office/drawing/2014/main" id="{7FA8566F-25A2-20E1-8CCB-140969B19D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4" name="Freeform 82">
                  <a:extLst>
                    <a:ext uri="{FF2B5EF4-FFF2-40B4-BE49-F238E27FC236}">
                      <a16:creationId xmlns:a16="http://schemas.microsoft.com/office/drawing/2014/main" id="{C7492B26-9F8B-D399-E485-25C2935926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5" name="Group 154">
                <a:extLst>
                  <a:ext uri="{FF2B5EF4-FFF2-40B4-BE49-F238E27FC236}">
                    <a16:creationId xmlns:a16="http://schemas.microsoft.com/office/drawing/2014/main" id="{8A588859-D31D-1AB5-5EF7-BB431194F69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>
                  <a:extLst>
                    <a:ext uri="{FF2B5EF4-FFF2-40B4-BE49-F238E27FC236}">
                      <a16:creationId xmlns:a16="http://schemas.microsoft.com/office/drawing/2014/main" id="{DBE35880-255F-083B-D2AD-28F53494B0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8" name="Freeform 73">
                  <a:extLst>
                    <a:ext uri="{FF2B5EF4-FFF2-40B4-BE49-F238E27FC236}">
                      <a16:creationId xmlns:a16="http://schemas.microsoft.com/office/drawing/2014/main" id="{B5FA4A6F-6903-0CF4-2AEA-A1E76CDCCA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9" name="Freeform 74">
                  <a:extLst>
                    <a:ext uri="{FF2B5EF4-FFF2-40B4-BE49-F238E27FC236}">
                      <a16:creationId xmlns:a16="http://schemas.microsoft.com/office/drawing/2014/main" id="{DDD6A961-05E1-AD87-87F7-345DE09132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0" name="Freeform 75">
                  <a:extLst>
                    <a:ext uri="{FF2B5EF4-FFF2-40B4-BE49-F238E27FC236}">
                      <a16:creationId xmlns:a16="http://schemas.microsoft.com/office/drawing/2014/main" id="{D14F8F51-2048-5E7F-AD39-DB30097B79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6" name="Group 164">
                <a:extLst>
                  <a:ext uri="{FF2B5EF4-FFF2-40B4-BE49-F238E27FC236}">
                    <a16:creationId xmlns:a16="http://schemas.microsoft.com/office/drawing/2014/main" id="{D6310920-4024-C066-E609-58E3E1CE288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>
                  <a:extLst>
                    <a:ext uri="{FF2B5EF4-FFF2-40B4-BE49-F238E27FC236}">
                      <a16:creationId xmlns:a16="http://schemas.microsoft.com/office/drawing/2014/main" id="{DE780A3B-AD91-484C-E0DC-D274F09424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4" name="Freeform 73">
                  <a:extLst>
                    <a:ext uri="{FF2B5EF4-FFF2-40B4-BE49-F238E27FC236}">
                      <a16:creationId xmlns:a16="http://schemas.microsoft.com/office/drawing/2014/main" id="{AB10BFEE-E0E8-B4A1-527D-A0C4345B95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5" name="Freeform 74">
                  <a:extLst>
                    <a:ext uri="{FF2B5EF4-FFF2-40B4-BE49-F238E27FC236}">
                      <a16:creationId xmlns:a16="http://schemas.microsoft.com/office/drawing/2014/main" id="{F5638FBB-0217-296F-F697-5E75B9D654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6" name="Freeform 75">
                  <a:extLst>
                    <a:ext uri="{FF2B5EF4-FFF2-40B4-BE49-F238E27FC236}">
                      <a16:creationId xmlns:a16="http://schemas.microsoft.com/office/drawing/2014/main" id="{877BE163-9654-BC98-4104-BD0BC45EB2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7" name="Group 48">
                <a:extLst>
                  <a:ext uri="{FF2B5EF4-FFF2-40B4-BE49-F238E27FC236}">
                    <a16:creationId xmlns:a16="http://schemas.microsoft.com/office/drawing/2014/main" id="{50216752-10F4-3B0E-2B4E-8123AC3C370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>
                  <a:extLst>
                    <a:ext uri="{FF2B5EF4-FFF2-40B4-BE49-F238E27FC236}">
                      <a16:creationId xmlns:a16="http://schemas.microsoft.com/office/drawing/2014/main" id="{FDB4B357-ED94-4C95-7ADE-CE3089D310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0" name="Freeform 43">
                  <a:extLst>
                    <a:ext uri="{FF2B5EF4-FFF2-40B4-BE49-F238E27FC236}">
                      <a16:creationId xmlns:a16="http://schemas.microsoft.com/office/drawing/2014/main" id="{60A0D913-12B0-15F8-C873-4AEEF43BC5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1" name="Freeform 44">
                  <a:extLst>
                    <a:ext uri="{FF2B5EF4-FFF2-40B4-BE49-F238E27FC236}">
                      <a16:creationId xmlns:a16="http://schemas.microsoft.com/office/drawing/2014/main" id="{66D8F8B8-7F52-9E1B-6DD1-8F877B9922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2" name="Freeform 45">
                  <a:extLst>
                    <a:ext uri="{FF2B5EF4-FFF2-40B4-BE49-F238E27FC236}">
                      <a16:creationId xmlns:a16="http://schemas.microsoft.com/office/drawing/2014/main" id="{14F3F9EE-6212-415F-D13D-61DEB5DEC5B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8" name="Group 53">
                <a:extLst>
                  <a:ext uri="{FF2B5EF4-FFF2-40B4-BE49-F238E27FC236}">
                    <a16:creationId xmlns:a16="http://schemas.microsoft.com/office/drawing/2014/main" id="{5246D9A7-D8DD-2019-0DE1-3283D09D00D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>
                  <a:extLst>
                    <a:ext uri="{FF2B5EF4-FFF2-40B4-BE49-F238E27FC236}">
                      <a16:creationId xmlns:a16="http://schemas.microsoft.com/office/drawing/2014/main" id="{EEEE31A6-CAC6-22CD-EE83-EEEB62D6BF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6" name="Freeform 57">
                  <a:extLst>
                    <a:ext uri="{FF2B5EF4-FFF2-40B4-BE49-F238E27FC236}">
                      <a16:creationId xmlns:a16="http://schemas.microsoft.com/office/drawing/2014/main" id="{E018174C-2001-30B3-C491-928681729B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7" name="Freeform 58">
                  <a:extLst>
                    <a:ext uri="{FF2B5EF4-FFF2-40B4-BE49-F238E27FC236}">
                      <a16:creationId xmlns:a16="http://schemas.microsoft.com/office/drawing/2014/main" id="{E14B56F9-55E5-A806-0588-25B1C4745F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8" name="Freeform 59">
                  <a:extLst>
                    <a:ext uri="{FF2B5EF4-FFF2-40B4-BE49-F238E27FC236}">
                      <a16:creationId xmlns:a16="http://schemas.microsoft.com/office/drawing/2014/main" id="{ACDADC97-A0F5-2F96-861E-73934477BE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9" name="Group 58">
                <a:extLst>
                  <a:ext uri="{FF2B5EF4-FFF2-40B4-BE49-F238E27FC236}">
                    <a16:creationId xmlns:a16="http://schemas.microsoft.com/office/drawing/2014/main" id="{D6B694EB-C18E-B556-8841-5498624C38F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>
                  <a:extLst>
                    <a:ext uri="{FF2B5EF4-FFF2-40B4-BE49-F238E27FC236}">
                      <a16:creationId xmlns:a16="http://schemas.microsoft.com/office/drawing/2014/main" id="{750923A3-1AF1-B1F6-5A90-F759D5718E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2" name="Freeform 64">
                  <a:extLst>
                    <a:ext uri="{FF2B5EF4-FFF2-40B4-BE49-F238E27FC236}">
                      <a16:creationId xmlns:a16="http://schemas.microsoft.com/office/drawing/2014/main" id="{B14CFCB5-F901-A927-4110-8288F3DB61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3" name="Freeform 65">
                  <a:extLst>
                    <a:ext uri="{FF2B5EF4-FFF2-40B4-BE49-F238E27FC236}">
                      <a16:creationId xmlns:a16="http://schemas.microsoft.com/office/drawing/2014/main" id="{2D8413FE-0748-4F01-189F-56BDFA54C7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4" name="Freeform 66">
                  <a:extLst>
                    <a:ext uri="{FF2B5EF4-FFF2-40B4-BE49-F238E27FC236}">
                      <a16:creationId xmlns:a16="http://schemas.microsoft.com/office/drawing/2014/main" id="{D8F9EEF6-1882-C3B0-AE8A-E506FD5B8AA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30" name="Group 63">
                <a:extLst>
                  <a:ext uri="{FF2B5EF4-FFF2-40B4-BE49-F238E27FC236}">
                    <a16:creationId xmlns:a16="http://schemas.microsoft.com/office/drawing/2014/main" id="{750E273D-9D70-4483-B6ED-EB6ED5CF219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>
                  <a:extLst>
                    <a:ext uri="{FF2B5EF4-FFF2-40B4-BE49-F238E27FC236}">
                      <a16:creationId xmlns:a16="http://schemas.microsoft.com/office/drawing/2014/main" id="{E8F79B5E-0FA2-8C7C-D38B-58AB6298F9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48" name="Freeform 71">
                  <a:extLst>
                    <a:ext uri="{FF2B5EF4-FFF2-40B4-BE49-F238E27FC236}">
                      <a16:creationId xmlns:a16="http://schemas.microsoft.com/office/drawing/2014/main" id="{75826B1C-A23F-506B-FF84-9F7088BFDF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49" name="Freeform 72">
                  <a:extLst>
                    <a:ext uri="{FF2B5EF4-FFF2-40B4-BE49-F238E27FC236}">
                      <a16:creationId xmlns:a16="http://schemas.microsoft.com/office/drawing/2014/main" id="{AB227C55-BD19-66E4-EAFA-A7F5F0835B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0" name="Freeform 73">
                  <a:extLst>
                    <a:ext uri="{FF2B5EF4-FFF2-40B4-BE49-F238E27FC236}">
                      <a16:creationId xmlns:a16="http://schemas.microsoft.com/office/drawing/2014/main" id="{0EDADE6F-3A8C-0EE5-8748-326998D8318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D383CC2A-F171-00DB-76E3-9D847FD5A61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  <a:endParaRPr lang="en-US" altLang="en-U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B7C08799-D43D-96CD-7D62-4AD670A5F5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5E151-BD52-174C-AEA1-B72ACDA90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BD304A-FE2F-48C7-856D-F45044D20710}" type="datetimeFigureOut">
              <a:rPr lang="ru-RU"/>
              <a:pPr>
                <a:defRPr/>
              </a:pPr>
              <a:t>03.05.2024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32453-AE2D-CB22-04C0-290F7D264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C7DAD-C1DC-EEFE-EF94-58375D26E5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D775CE85-B456-48A1-8F8E-E228AAF80A3D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7" r:id="rId9"/>
    <p:sldLayoutId id="2147483705" r:id="rId10"/>
    <p:sldLayoutId id="2147483706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 /><Relationship Id="rId2" Type="http://schemas.openxmlformats.org/officeDocument/2006/relationships/image" Target="../media/image13.wmf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 /><Relationship Id="rId2" Type="http://schemas.openxmlformats.org/officeDocument/2006/relationships/image" Target="../media/image15.wmf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7.wmf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21.wmf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 /><Relationship Id="rId2" Type="http://schemas.openxmlformats.org/officeDocument/2006/relationships/image" Target="../media/image2.wmf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 /><Relationship Id="rId2" Type="http://schemas.openxmlformats.org/officeDocument/2006/relationships/image" Target="../media/image8.wmf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0.wmf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одзаголовок 2">
            <a:extLst>
              <a:ext uri="{FF2B5EF4-FFF2-40B4-BE49-F238E27FC236}">
                <a16:creationId xmlns:a16="http://schemas.microsoft.com/office/drawing/2014/main" id="{2A1598A9-8492-FDA5-954F-C89B8BDEC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813" y="571500"/>
            <a:ext cx="7858125" cy="5500688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en-US" sz="3600" b="1" dirty="0">
              <a:solidFill>
                <a:srgbClr val="164D13"/>
              </a:solidFill>
              <a:latin typeface="Bookman Old Style" panose="02050604050505020204" pitchFamily="18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en-US" sz="3600" b="1" dirty="0">
              <a:solidFill>
                <a:srgbClr val="164D13"/>
              </a:solidFill>
              <a:latin typeface="Bookman Old Style" panose="02050604050505020204" pitchFamily="18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en-US" sz="3600" b="1" dirty="0">
                <a:solidFill>
                  <a:srgbClr val="164D13"/>
                </a:solidFill>
                <a:latin typeface="Bookman Old Style" panose="02050604050505020204" pitchFamily="18" charset="0"/>
              </a:rPr>
              <a:t>Презентация 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en-US" sz="3600" b="1" dirty="0">
                <a:solidFill>
                  <a:srgbClr val="164D13"/>
                </a:solidFill>
                <a:latin typeface="Bookman Old Style" panose="02050604050505020204" pitchFamily="18" charset="0"/>
              </a:rPr>
              <a:t>Родительское собрание «СКОРО В ШКОЛУ!»</a:t>
            </a:r>
          </a:p>
          <a:p>
            <a:pPr algn="r" eaLnBrk="1" hangingPunct="1">
              <a:buFont typeface="Wingdings 2" panose="05020102010507070707" pitchFamily="18" charset="2"/>
              <a:buNone/>
            </a:pPr>
            <a:endParaRPr lang="ru-RU" altLang="en-US" sz="2400" dirty="0">
              <a:solidFill>
                <a:srgbClr val="164D13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en-US" sz="1800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en-US" sz="1800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en-US" sz="1800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en-US" sz="1800" dirty="0"/>
          </a:p>
        </p:txBody>
      </p:sp>
      <p:pic>
        <p:nvPicPr>
          <p:cNvPr id="3075" name="Рисунок 3" descr="к школе.jpg">
            <a:extLst>
              <a:ext uri="{FF2B5EF4-FFF2-40B4-BE49-F238E27FC236}">
                <a16:creationId xmlns:a16="http://schemas.microsoft.com/office/drawing/2014/main" id="{1D6974D1-A96B-4E5B-648F-D87C50C8B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438525"/>
            <a:ext cx="2986768" cy="1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2">
            <a:extLst>
              <a:ext uri="{FF2B5EF4-FFF2-40B4-BE49-F238E27FC236}">
                <a16:creationId xmlns:a16="http://schemas.microsoft.com/office/drawing/2014/main" id="{D8709FF9-58FE-6480-4378-724D2EFF6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38" y="857250"/>
            <a:ext cx="7858125" cy="5002213"/>
          </a:xfrm>
        </p:spPr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en-US" sz="1800">
                <a:solidFill>
                  <a:srgbClr val="164D13"/>
                </a:solidFill>
                <a:latin typeface="Bookman Old Style" panose="02050604050505020204" pitchFamily="18" charset="0"/>
              </a:rPr>
              <a:t>4. Само начало школьной жизни считается тяжёлым стрессом для детей. </a:t>
            </a:r>
            <a:r>
              <a:rPr lang="ru-RU" altLang="en-US" sz="1800" b="1">
                <a:solidFill>
                  <a:srgbClr val="164D13"/>
                </a:solidFill>
                <a:latin typeface="Bookman Old Style" panose="02050604050505020204" pitchFamily="18" charset="0"/>
              </a:rPr>
              <a:t>Поддерживайте спокойную и стабильную атмосферу в доме. </a:t>
            </a:r>
            <a:r>
              <a:rPr lang="ru-RU" altLang="en-US" sz="1800">
                <a:solidFill>
                  <a:srgbClr val="164D13"/>
                </a:solidFill>
                <a:latin typeface="Bookman Old Style" panose="02050604050505020204" pitchFamily="18" charset="0"/>
              </a:rPr>
              <a:t>По возможности не планируйте на сентябрь – октябрь кардинальных перемен. Не отправляйте ребёнка одновременно в 1 класс и какую-нибудь секцию, кружок.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en-US" sz="1800">
                <a:solidFill>
                  <a:srgbClr val="164D13"/>
                </a:solidFill>
                <a:latin typeface="Bookman Old Style" panose="02050604050505020204" pitchFamily="18" charset="0"/>
              </a:rPr>
              <a:t>5.</a:t>
            </a:r>
            <a:r>
              <a:rPr lang="ru-RU" altLang="en-US" sz="1800" b="1">
                <a:solidFill>
                  <a:srgbClr val="164D13"/>
                </a:solidFill>
                <a:latin typeface="Bookman Old Style" panose="02050604050505020204" pitchFamily="18" charset="0"/>
              </a:rPr>
              <a:t>Помогите ребенку обрести чувство уверенности в себе. </a:t>
            </a:r>
            <a:r>
              <a:rPr lang="ru-RU" altLang="en-US" sz="1800">
                <a:solidFill>
                  <a:srgbClr val="164D13"/>
                </a:solidFill>
                <a:latin typeface="Bookman Old Style" panose="02050604050505020204" pitchFamily="18" charset="0"/>
              </a:rPr>
              <a:t>Ребенок должен чувствовать себя в любой обстановке так же естественно, как дома. Помогите ребенку овладеть информацией, которая позволит ему не теряться. Приучайте ребенка к самостоятельности в обыденной жизни.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en-US" sz="1800">
                <a:solidFill>
                  <a:srgbClr val="164D13"/>
                </a:solidFill>
                <a:latin typeface="Bookman Old Style" panose="02050604050505020204" pitchFamily="18" charset="0"/>
              </a:rPr>
              <a:t>6</a:t>
            </a:r>
            <a:r>
              <a:rPr lang="ru-RU" altLang="en-US" sz="1800" b="1">
                <a:solidFill>
                  <a:srgbClr val="164D13"/>
                </a:solidFill>
                <a:latin typeface="Bookman Old Style" panose="02050604050505020204" pitchFamily="18" charset="0"/>
              </a:rPr>
              <a:t>.</a:t>
            </a:r>
            <a:r>
              <a:rPr lang="ru-RU" altLang="en-US" sz="1800">
                <a:solidFill>
                  <a:srgbClr val="164D13"/>
                </a:solidFill>
                <a:latin typeface="Bookman Old Style" panose="02050604050505020204" pitchFamily="18" charset="0"/>
              </a:rPr>
              <a:t>Постарайтесь </a:t>
            </a:r>
            <a:r>
              <a:rPr lang="ru-RU" altLang="en-US" sz="1800" b="1">
                <a:solidFill>
                  <a:srgbClr val="164D13"/>
                </a:solidFill>
                <a:latin typeface="Bookman Old Style" panose="02050604050505020204" pitchFamily="18" charset="0"/>
              </a:rPr>
              <a:t>подготовить ребенка к тому, что в школе с ним будут учиться очень разные дети</a:t>
            </a:r>
            <a:r>
              <a:rPr lang="ru-RU" altLang="en-US" sz="1800">
                <a:solidFill>
                  <a:srgbClr val="164D13"/>
                </a:solidFill>
                <a:latin typeface="Bookman Old Style" panose="02050604050505020204" pitchFamily="18" charset="0"/>
              </a:rPr>
              <a:t>. Предупредите, что ему, возможно, не удастся сразу со всеми подружиться, но нужно очень постараться наладить хорошие отношения.</a:t>
            </a:r>
          </a:p>
          <a:p>
            <a:pPr eaLnBrk="1" hangingPunct="1"/>
            <a:endParaRPr lang="ru-RU" altLang="en-US"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>
            <a:extLst>
              <a:ext uri="{FF2B5EF4-FFF2-40B4-BE49-F238E27FC236}">
                <a16:creationId xmlns:a16="http://schemas.microsoft.com/office/drawing/2014/main" id="{01BBDA4F-B8A7-6A0F-8CA6-1A0538ABB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50" y="1357313"/>
            <a:ext cx="7124700" cy="4502150"/>
          </a:xfrm>
        </p:spPr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en-US" sz="1800">
                <a:solidFill>
                  <a:srgbClr val="164D13"/>
                </a:solidFill>
                <a:latin typeface="Bookman Old Style" panose="02050604050505020204" pitchFamily="18" charset="0"/>
              </a:rPr>
              <a:t>7. Успехи и неудачи в учебе во многом зависят от </a:t>
            </a:r>
            <a:r>
              <a:rPr lang="ru-RU" altLang="en-US" sz="1800" b="1">
                <a:solidFill>
                  <a:srgbClr val="164D13"/>
                </a:solidFill>
                <a:latin typeface="Bookman Old Style" panose="02050604050505020204" pitchFamily="18" charset="0"/>
              </a:rPr>
              <a:t>развития памяти, внимания  и мышления ребенка</a:t>
            </a:r>
            <a:r>
              <a:rPr lang="ru-RU" altLang="en-US" sz="1800">
                <a:solidFill>
                  <a:srgbClr val="164D13"/>
                </a:solidFill>
                <a:latin typeface="Bookman Old Style" panose="02050604050505020204" pitchFamily="18" charset="0"/>
              </a:rPr>
              <a:t>. Лучший способ их тренировать – игра. Сейчас разработано множество игр и упражнений, которыми родители могут пользоваться, занимаясь со своим ребенком.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ru-RU" altLang="en-US" sz="1800">
              <a:solidFill>
                <a:srgbClr val="164D13"/>
              </a:solidFill>
              <a:latin typeface="Bookman Old Style" panose="02050604050505020204" pitchFamily="18" charset="0"/>
            </a:endParaRP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en-US" sz="1800">
                <a:solidFill>
                  <a:srgbClr val="164D13"/>
                </a:solidFill>
                <a:latin typeface="Bookman Old Style" panose="02050604050505020204" pitchFamily="18" charset="0"/>
              </a:rPr>
              <a:t>8. Если есть необходимость, следует также </a:t>
            </a:r>
            <a:r>
              <a:rPr lang="ru-RU" altLang="en-US" sz="1800" b="1">
                <a:solidFill>
                  <a:srgbClr val="164D13"/>
                </a:solidFill>
                <a:latin typeface="Bookman Old Style" panose="02050604050505020204" pitchFamily="18" charset="0"/>
              </a:rPr>
              <a:t>подготовить руку ребёнка к письму </a:t>
            </a:r>
            <a:r>
              <a:rPr lang="ru-RU" altLang="en-US" sz="1800">
                <a:solidFill>
                  <a:srgbClr val="164D13"/>
                </a:solidFill>
                <a:latin typeface="Bookman Old Style" panose="02050604050505020204" pitchFamily="18" charset="0"/>
              </a:rPr>
              <a:t>(игры и упражнения по развитию мелкой моторики - лепка, рисование, штриховка, поделки, конструирование и т.д.)</a:t>
            </a:r>
          </a:p>
          <a:p>
            <a:pPr eaLnBrk="1" hangingPunct="1"/>
            <a:endParaRPr lang="ru-RU" altLang="en-US" sz="1800"/>
          </a:p>
        </p:txBody>
      </p:sp>
      <p:pic>
        <p:nvPicPr>
          <p:cNvPr id="13315" name="Picture 2" descr="C:\Users\Anton\AppData\Local\Microsoft\Windows\Temporary Internet Files\Content.IE5\Y7H8S65H\MC900343353[1].wmf">
            <a:extLst>
              <a:ext uri="{FF2B5EF4-FFF2-40B4-BE49-F238E27FC236}">
                <a16:creationId xmlns:a16="http://schemas.microsoft.com/office/drawing/2014/main" id="{DCFA0D79-A127-8577-86CA-81D2682A9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15843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 descr="C:\Users\Anton\AppData\Local\Microsoft\Windows\Temporary Internet Files\Content.IE5\TXZMJOUD\MC900343343[1].wmf">
            <a:extLst>
              <a:ext uri="{FF2B5EF4-FFF2-40B4-BE49-F238E27FC236}">
                <a16:creationId xmlns:a16="http://schemas.microsoft.com/office/drawing/2014/main" id="{AF7FE586-2A70-2775-6119-A3688E00D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929188"/>
            <a:ext cx="1649413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>
            <a:extLst>
              <a:ext uri="{FF2B5EF4-FFF2-40B4-BE49-F238E27FC236}">
                <a16:creationId xmlns:a16="http://schemas.microsoft.com/office/drawing/2014/main" id="{AD1DDCFE-0454-9101-C1AA-30FDCD90D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50" y="1806575"/>
            <a:ext cx="7348538" cy="4052888"/>
          </a:xfrm>
        </p:spPr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en-US" sz="1800" b="1">
                <a:solidFill>
                  <a:srgbClr val="164D13"/>
                </a:solidFill>
                <a:latin typeface="Bookman Old Style" panose="02050604050505020204" pitchFamily="18" charset="0"/>
              </a:rPr>
              <a:t>9.Не пропускайте трудности</a:t>
            </a:r>
            <a:r>
              <a:rPr lang="ru-RU" altLang="en-US" sz="1800">
                <a:solidFill>
                  <a:srgbClr val="164D13"/>
                </a:solidFill>
                <a:latin typeface="Bookman Old Style" panose="02050604050505020204" pitchFamily="18" charset="0"/>
              </a:rPr>
              <a:t>, возможные у ребенка на начальном этапе овладения учебными навыками. Если у будущего первоклассника, например, есть логопедические проблемы, постарайтесь справиться с ними до школы или на первом году обучения.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en-US" sz="1800">
                <a:solidFill>
                  <a:srgbClr val="164D13"/>
                </a:solidFill>
                <a:latin typeface="Bookman Old Style" panose="02050604050505020204" pitchFamily="18" charset="0"/>
              </a:rPr>
              <a:t>10. Для детей с ослабленным состоянием здоровья, при наличии неврозов, ММД, а также с проблемами в развитии речи </a:t>
            </a:r>
            <a:r>
              <a:rPr lang="ru-RU" altLang="en-US" sz="1800" b="1">
                <a:solidFill>
                  <a:srgbClr val="164D13"/>
                </a:solidFill>
                <a:latin typeface="Bookman Old Style" panose="02050604050505020204" pitchFamily="18" charset="0"/>
              </a:rPr>
              <a:t>не рекомендуются программы повышенной сложности.</a:t>
            </a:r>
            <a:r>
              <a:rPr lang="ru-RU" altLang="en-US" sz="1800">
                <a:solidFill>
                  <a:srgbClr val="164D13"/>
                </a:solidFill>
                <a:latin typeface="Bookman Old Style" panose="02050604050505020204" pitchFamily="18" charset="0"/>
              </a:rPr>
              <a:t>  Целесообразней искать не программу, а  такого педагога, который смог бы учесть особенности ребенка и создать благоприятную атмосферу обучения.</a:t>
            </a:r>
          </a:p>
          <a:p>
            <a:pPr eaLnBrk="1" hangingPunct="1"/>
            <a:endParaRPr lang="ru-RU" altLang="en-US" sz="1800"/>
          </a:p>
        </p:txBody>
      </p:sp>
      <p:pic>
        <p:nvPicPr>
          <p:cNvPr id="14339" name="Picture 2" descr="C:\Users\Anton\AppData\Local\Microsoft\Windows\Temporary Internet Files\Content.IE5\TXZMJOUD\MC900355143[1].wmf">
            <a:extLst>
              <a:ext uri="{FF2B5EF4-FFF2-40B4-BE49-F238E27FC236}">
                <a16:creationId xmlns:a16="http://schemas.microsoft.com/office/drawing/2014/main" id="{0B13B47A-EF63-15D7-6DAA-EAAC5CD81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7188"/>
            <a:ext cx="1419225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C:\Users\Anton\AppData\Local\Microsoft\Windows\Temporary Internet Files\Content.IE5\3MB08MY2\MC900360844[1].wmf">
            <a:extLst>
              <a:ext uri="{FF2B5EF4-FFF2-40B4-BE49-F238E27FC236}">
                <a16:creationId xmlns:a16="http://schemas.microsoft.com/office/drawing/2014/main" id="{710BF052-3BD6-C3A2-5525-57DDAACC4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5214938"/>
            <a:ext cx="1520825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C:\Users\Anton\AppData\Local\Microsoft\Windows\Temporary Internet Files\Content.IE5\TXZMJOUD\MC900088924[1].wmf">
            <a:extLst>
              <a:ext uri="{FF2B5EF4-FFF2-40B4-BE49-F238E27FC236}">
                <a16:creationId xmlns:a16="http://schemas.microsoft.com/office/drawing/2014/main" id="{1EE5F126-4CE4-35CF-7818-F0685A1C4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142875"/>
            <a:ext cx="15113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:\Users\Anton\AppData\Local\Microsoft\Windows\Temporary Internet Files\Content.IE5\TXZMJOUD\MC900437628[1].png">
            <a:extLst>
              <a:ext uri="{FF2B5EF4-FFF2-40B4-BE49-F238E27FC236}">
                <a16:creationId xmlns:a16="http://schemas.microsoft.com/office/drawing/2014/main" id="{B461645D-20AC-1004-A28E-7210D4213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14313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 descr="C:\Users\Anton\AppData\Local\Microsoft\Windows\Temporary Internet Files\Content.IE5\Y7H8S65H\MC900215681[1].wmf">
            <a:extLst>
              <a:ext uri="{FF2B5EF4-FFF2-40B4-BE49-F238E27FC236}">
                <a16:creationId xmlns:a16="http://schemas.microsoft.com/office/drawing/2014/main" id="{7B4373C9-7C04-A3E8-DDF9-74E5B290F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4572000"/>
            <a:ext cx="19335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Заголовок 1">
            <a:extLst>
              <a:ext uri="{FF2B5EF4-FFF2-40B4-BE49-F238E27FC236}">
                <a16:creationId xmlns:a16="http://schemas.microsoft.com/office/drawing/2014/main" id="{949B2EAC-5B9C-6B58-E772-085B59FF7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5" y="357188"/>
            <a:ext cx="7124700" cy="923925"/>
          </a:xfrm>
        </p:spPr>
        <p:txBody>
          <a:bodyPr/>
          <a:lstStyle/>
          <a:p>
            <a:pPr algn="ctr" eaLnBrk="1" hangingPunct="1"/>
            <a:r>
              <a:rPr lang="ru-RU" altLang="en-US" b="1">
                <a:solidFill>
                  <a:srgbClr val="164D13"/>
                </a:solidFill>
                <a:latin typeface="Bookman Old Style" panose="02050604050505020204" pitchFamily="18" charset="0"/>
                <a:cs typeface="Trebuchet MS" panose="020B0603020202020204" pitchFamily="34" charset="0"/>
              </a:rPr>
              <a:t>ПОМНИТЕ!</a:t>
            </a:r>
          </a:p>
        </p:txBody>
      </p:sp>
      <p:sp>
        <p:nvSpPr>
          <p:cNvPr id="15365" name="Содержимое 2">
            <a:extLst>
              <a:ext uri="{FF2B5EF4-FFF2-40B4-BE49-F238E27FC236}">
                <a16:creationId xmlns:a16="http://schemas.microsoft.com/office/drawing/2014/main" id="{5D5B0A73-AA05-A23A-8332-EF2C3692D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813" y="1643063"/>
            <a:ext cx="7643812" cy="4643437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 2" panose="05020102010507070707" pitchFamily="18" charset="2"/>
              <a:buChar char="P"/>
            </a:pPr>
            <a:r>
              <a:rPr lang="ru-RU" altLang="en-US" sz="1700">
                <a:solidFill>
                  <a:srgbClr val="164D13"/>
                </a:solidFill>
                <a:latin typeface="Bookman Old Style" panose="02050604050505020204" pitchFamily="18" charset="0"/>
              </a:rPr>
              <a:t>Безусловное принятие – это принятие  ребенка не за что-то, а просто за то, что он есть. </a:t>
            </a:r>
          </a:p>
          <a:p>
            <a:pPr eaLnBrk="1" hangingPunct="1">
              <a:buClr>
                <a:schemeClr val="tx1"/>
              </a:buClr>
              <a:buFont typeface="Wingdings 2" panose="05020102010507070707" pitchFamily="18" charset="2"/>
              <a:buChar char="P"/>
            </a:pPr>
            <a:r>
              <a:rPr lang="ru-RU" altLang="en-US" sz="1700">
                <a:solidFill>
                  <a:srgbClr val="164D13"/>
                </a:solidFill>
                <a:latin typeface="Bookman Old Style" panose="02050604050505020204" pitchFamily="18" charset="0"/>
              </a:rPr>
              <a:t>Активно слушать ребенка – это значит «возвращать» ему в беседе то, что он вам поведал, при этом обозначив его чувства словами. </a:t>
            </a:r>
          </a:p>
          <a:p>
            <a:pPr eaLnBrk="1" hangingPunct="1">
              <a:buClr>
                <a:schemeClr val="tx1"/>
              </a:buClr>
              <a:buFont typeface="Wingdings 2" panose="05020102010507070707" pitchFamily="18" charset="2"/>
              <a:buChar char="P"/>
            </a:pPr>
            <a:r>
              <a:rPr lang="ru-RU" altLang="en-US" sz="1700">
                <a:solidFill>
                  <a:srgbClr val="164D13"/>
                </a:solidFill>
                <a:latin typeface="Bookman Old Style" panose="02050604050505020204" pitchFamily="18" charset="0"/>
              </a:rPr>
              <a:t>Не вмешивайтесь в занятия, с которыми ребенок справляется самостоятельно. Позволяйте ребенку самостоятельно справляться с тем, что он уже умеет, даже если при этом он допускает некоторые ошибки. </a:t>
            </a:r>
          </a:p>
          <a:p>
            <a:pPr eaLnBrk="1" hangingPunct="1">
              <a:buClr>
                <a:schemeClr val="tx1"/>
              </a:buClr>
              <a:buFont typeface="Wingdings 2" panose="05020102010507070707" pitchFamily="18" charset="2"/>
              <a:buChar char="P"/>
            </a:pPr>
            <a:r>
              <a:rPr lang="ru-RU" altLang="en-US" sz="1700">
                <a:solidFill>
                  <a:srgbClr val="164D13"/>
                </a:solidFill>
                <a:latin typeface="Bookman Old Style" panose="02050604050505020204" pitchFamily="18" charset="0"/>
              </a:rPr>
              <a:t>Поддерживайте успехи ребенка.</a:t>
            </a:r>
          </a:p>
          <a:p>
            <a:pPr eaLnBrk="1" hangingPunct="1">
              <a:buClr>
                <a:schemeClr val="tx1"/>
              </a:buClr>
              <a:buFont typeface="Wingdings 2" panose="05020102010507070707" pitchFamily="18" charset="2"/>
              <a:buChar char="P"/>
            </a:pPr>
            <a:r>
              <a:rPr lang="ru-RU" altLang="en-US" sz="1700">
                <a:solidFill>
                  <a:srgbClr val="164D13"/>
                </a:solidFill>
                <a:latin typeface="Bookman Old Style" panose="02050604050505020204" pitchFamily="18" charset="0"/>
              </a:rPr>
              <a:t>Необходимо сообщать ребенку о своих чувствах, если его поведение вызывает у вас негативные переживания.  </a:t>
            </a:r>
          </a:p>
          <a:p>
            <a:pPr eaLnBrk="1" hangingPunct="1">
              <a:buClr>
                <a:schemeClr val="tx1"/>
              </a:buClr>
              <a:buFont typeface="Wingdings 2" panose="05020102010507070707" pitchFamily="18" charset="2"/>
              <a:buChar char="P"/>
            </a:pPr>
            <a:r>
              <a:rPr lang="ru-RU" altLang="en-US" sz="1700">
                <a:solidFill>
                  <a:srgbClr val="164D13"/>
                </a:solidFill>
                <a:latin typeface="Bookman Old Style" panose="02050604050505020204" pitchFamily="18" charset="0"/>
              </a:rPr>
              <a:t>Соответствие ваших ожиданий возможностям ребенка. </a:t>
            </a:r>
          </a:p>
          <a:p>
            <a:pPr eaLnBrk="1" hangingPunct="1">
              <a:buClr>
                <a:schemeClr val="tx1"/>
              </a:buClr>
              <a:buFont typeface="Wingdings 2" panose="05020102010507070707" pitchFamily="18" charset="2"/>
              <a:buChar char="P"/>
            </a:pPr>
            <a:r>
              <a:rPr lang="ru-RU" altLang="en-US" sz="1700">
                <a:solidFill>
                  <a:srgbClr val="164D13"/>
                </a:solidFill>
                <a:latin typeface="Bookman Old Style" panose="02050604050505020204" pitchFamily="18" charset="0"/>
              </a:rPr>
              <a:t>Используйте в повседневном общении приветливые фразы</a:t>
            </a:r>
            <a:r>
              <a:rPr lang="ru-RU" altLang="en-US" sz="1800">
                <a:solidFill>
                  <a:srgbClr val="164D13"/>
                </a:solidFill>
                <a:latin typeface="Bookman Old Style" panose="02050604050505020204" pitchFamily="18" charset="0"/>
              </a:rPr>
              <a:t>. </a:t>
            </a:r>
          </a:p>
          <a:p>
            <a:pPr eaLnBrk="1" hangingPunct="1"/>
            <a:endParaRPr lang="ru-RU" altLang="en-US"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766CEA8D-732C-3976-32D4-57C9C1479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563" y="500063"/>
            <a:ext cx="7124700" cy="785812"/>
          </a:xfrm>
        </p:spPr>
        <p:txBody>
          <a:bodyPr/>
          <a:lstStyle/>
          <a:p>
            <a:pPr algn="ctr" eaLnBrk="1" hangingPunct="1"/>
            <a:r>
              <a:rPr lang="ru-RU" altLang="en-US" b="1">
                <a:solidFill>
                  <a:srgbClr val="164D13"/>
                </a:solidFill>
                <a:latin typeface="Bookman Old Style" panose="02050604050505020204" pitchFamily="18" charset="0"/>
                <a:cs typeface="Trebuchet MS" panose="020B0603020202020204" pitchFamily="34" charset="0"/>
              </a:rPr>
              <a:t>Самые важные правила!</a:t>
            </a:r>
          </a:p>
        </p:txBody>
      </p:sp>
      <p:sp>
        <p:nvSpPr>
          <p:cNvPr id="16387" name="Содержимое 2">
            <a:extLst>
              <a:ext uri="{FF2B5EF4-FFF2-40B4-BE49-F238E27FC236}">
                <a16:creationId xmlns:a16="http://schemas.microsoft.com/office/drawing/2014/main" id="{B0A8ED1C-BFDA-709E-3C56-72916DF67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38" y="1806575"/>
            <a:ext cx="7858125" cy="4265613"/>
          </a:xfrm>
        </p:spPr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en-US" sz="1800" b="1">
                <a:solidFill>
                  <a:srgbClr val="164D13"/>
                </a:solidFill>
                <a:latin typeface="Bookman Old Style" panose="02050604050505020204" pitchFamily="18" charset="0"/>
              </a:rPr>
              <a:t>Главная забота родителей</a:t>
            </a:r>
            <a:r>
              <a:rPr lang="ru-RU" altLang="en-US" sz="1800">
                <a:solidFill>
                  <a:srgbClr val="164D13"/>
                </a:solidFill>
                <a:latin typeface="Bookman Old Style" panose="02050604050505020204" pitchFamily="18" charset="0"/>
              </a:rPr>
              <a:t> — поддержание и развитие стремления учиться, узнавать новое. Встречайте ребенка после окончания уроков вопросом: </a:t>
            </a:r>
            <a:r>
              <a:rPr lang="ru-RU" altLang="en-US" sz="1800" i="1">
                <a:solidFill>
                  <a:srgbClr val="164D13"/>
                </a:solidFill>
                <a:latin typeface="Bookman Old Style" panose="02050604050505020204" pitchFamily="18" charset="0"/>
              </a:rPr>
              <a:t>«Что было интересного в школе?», «Что нового ты узнал?», «Что тебя удивило?» </a:t>
            </a:r>
            <a:r>
              <a:rPr lang="ru-RU" altLang="en-US" sz="1800">
                <a:solidFill>
                  <a:srgbClr val="164D13"/>
                </a:solidFill>
                <a:latin typeface="Bookman Old Style" panose="02050604050505020204" pitchFamily="18" charset="0"/>
              </a:rPr>
              <a:t>и т.п</a:t>
            </a:r>
            <a:r>
              <a:rPr lang="ru-RU" altLang="en-US" sz="1800" i="1">
                <a:solidFill>
                  <a:srgbClr val="164D13"/>
                </a:solidFill>
                <a:latin typeface="Bookman Old Style" panose="02050604050505020204" pitchFamily="18" charset="0"/>
              </a:rPr>
              <a:t>. </a:t>
            </a:r>
            <a:r>
              <a:rPr lang="ru-RU" altLang="en-US" sz="1800">
                <a:solidFill>
                  <a:srgbClr val="164D13"/>
                </a:solidFill>
                <a:latin typeface="Bookman Old Style" panose="02050604050505020204" pitchFamily="18" charset="0"/>
              </a:rPr>
              <a:t>Ваше участие и ваш интерес положительно скажутся на развитии познавательных способностей ребенка.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en-US" sz="1800" b="1">
                <a:solidFill>
                  <a:srgbClr val="164D13"/>
                </a:solidFill>
                <a:latin typeface="Bookman Old Style" panose="02050604050505020204" pitchFamily="18" charset="0"/>
              </a:rPr>
              <a:t>Сдерживайтесь и не ругайте школу и учителей в присутствии ребенка</a:t>
            </a:r>
            <a:r>
              <a:rPr lang="ru-RU" altLang="en-US" sz="1800">
                <a:solidFill>
                  <a:srgbClr val="164D13"/>
                </a:solidFill>
                <a:latin typeface="Bookman Old Style" panose="02050604050505020204" pitchFamily="18" charset="0"/>
              </a:rPr>
              <a:t>. Нивелировка их роли не позволит ему испытать радость познания.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en-US" sz="1800" b="1">
                <a:solidFill>
                  <a:srgbClr val="164D13"/>
                </a:solidFill>
                <a:latin typeface="Bookman Old Style" panose="02050604050505020204" pitchFamily="18" charset="0"/>
              </a:rPr>
              <a:t>Не сравнивайте ребенка с одноклассниками</a:t>
            </a:r>
            <a:r>
              <a:rPr lang="ru-RU" altLang="en-US" sz="1800">
                <a:solidFill>
                  <a:srgbClr val="164D13"/>
                </a:solidFill>
                <a:latin typeface="Bookman Old Style" panose="02050604050505020204" pitchFamily="18" charset="0"/>
              </a:rPr>
              <a:t>, как бы они ни были вам симпатичны или наоборот. Вы любите ребенка таким, какой он есть, и принимаете таким, какой он есть, поэтому уважайте его индивидуальность.</a:t>
            </a:r>
          </a:p>
          <a:p>
            <a:pPr eaLnBrk="1" hangingPunct="1"/>
            <a:endParaRPr lang="ru-RU" altLang="en-US" sz="1800"/>
          </a:p>
        </p:txBody>
      </p:sp>
      <p:pic>
        <p:nvPicPr>
          <p:cNvPr id="16388" name="Picture 2" descr="C:\Users\Anton\AppData\Local\Microsoft\Windows\Temporary Internet Files\Content.IE5\2EWZXGZ8\MC900353814[1].wmf">
            <a:extLst>
              <a:ext uri="{FF2B5EF4-FFF2-40B4-BE49-F238E27FC236}">
                <a16:creationId xmlns:a16="http://schemas.microsoft.com/office/drawing/2014/main" id="{4944F415-91FD-F9BA-A027-47214BF23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1711325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5C767D40-0C22-012D-C913-9753D263A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563" y="357188"/>
            <a:ext cx="7124700" cy="785812"/>
          </a:xfrm>
        </p:spPr>
        <p:txBody>
          <a:bodyPr/>
          <a:lstStyle/>
          <a:p>
            <a:pPr algn="ctr" eaLnBrk="1" hangingPunct="1"/>
            <a:r>
              <a:rPr lang="ru-RU" altLang="en-US" b="1">
                <a:solidFill>
                  <a:srgbClr val="164D13"/>
                </a:solidFill>
                <a:latin typeface="Bookman Old Style" panose="02050604050505020204" pitchFamily="18" charset="0"/>
                <a:cs typeface="Trebuchet MS" panose="020B0603020202020204" pitchFamily="34" charset="0"/>
              </a:rPr>
              <a:t>Самые важные правила!</a:t>
            </a:r>
          </a:p>
        </p:txBody>
      </p:sp>
      <p:sp>
        <p:nvSpPr>
          <p:cNvPr id="17411" name="Содержимое 2">
            <a:extLst>
              <a:ext uri="{FF2B5EF4-FFF2-40B4-BE49-F238E27FC236}">
                <a16:creationId xmlns:a16="http://schemas.microsoft.com/office/drawing/2014/main" id="{6B8A2887-473F-90D4-4E70-4E973B506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500188"/>
            <a:ext cx="8072437" cy="4359275"/>
          </a:xfrm>
        </p:spPr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en-US" sz="1800" b="1">
                <a:solidFill>
                  <a:srgbClr val="164D13"/>
                </a:solidFill>
                <a:latin typeface="Bookman Old Style" panose="02050604050505020204" pitchFamily="18" charset="0"/>
              </a:rPr>
              <a:t>Будьте последовательны в своих требованиях</a:t>
            </a:r>
            <a:r>
              <a:rPr lang="ru-RU" altLang="en-US" sz="1800">
                <a:solidFill>
                  <a:srgbClr val="164D13"/>
                </a:solidFill>
                <a:latin typeface="Bookman Old Style" panose="02050604050505020204" pitchFamily="18" charset="0"/>
              </a:rPr>
              <a:t>. Если стремитесь, например, чтобы ребенок рос самостоятельным, не спешите предлагать ему помощь, дайте ему почувствовать себя повзрослевшим.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en-US" sz="1800" b="1">
                <a:solidFill>
                  <a:srgbClr val="164D13"/>
                </a:solidFill>
                <a:latin typeface="Bookman Old Style" panose="02050604050505020204" pitchFamily="18" charset="0"/>
              </a:rPr>
              <a:t>С пониманием относитесь к тому, что у вашего малыша что-то не будет получаться сразу,</a:t>
            </a:r>
            <a:r>
              <a:rPr lang="ru-RU" altLang="en-US" sz="1800">
                <a:solidFill>
                  <a:srgbClr val="164D13"/>
                </a:solidFill>
                <a:latin typeface="Bookman Old Style" panose="02050604050505020204" pitchFamily="18" charset="0"/>
              </a:rPr>
              <a:t> даже если это кажется вам элементарным. Запаситесь терпением.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en-US" sz="1800" b="1">
                <a:solidFill>
                  <a:srgbClr val="164D13"/>
                </a:solidFill>
                <a:latin typeface="Bookman Old Style" panose="02050604050505020204" pitchFamily="18" charset="0"/>
              </a:rPr>
              <a:t>Соизмеряйте свои ожидания относительно будущих успехов ребенка с его возможностями</a:t>
            </a:r>
            <a:r>
              <a:rPr lang="ru-RU" altLang="en-US" sz="1800">
                <a:solidFill>
                  <a:srgbClr val="164D13"/>
                </a:solidFill>
                <a:latin typeface="Bookman Old Style" panose="02050604050505020204" pitchFamily="18" charset="0"/>
              </a:rPr>
              <a:t>. Это определяет развитие способности ребенка самостоятельно рассчитывать свои силы, планируя какую-либо деятельность.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en-US" sz="1800" b="1">
                <a:solidFill>
                  <a:srgbClr val="164D13"/>
                </a:solidFill>
                <a:latin typeface="Bookman Old Style" panose="02050604050505020204" pitchFamily="18" charset="0"/>
              </a:rPr>
              <a:t>Помните </a:t>
            </a:r>
            <a:r>
              <a:rPr lang="ru-RU" altLang="en-US" sz="1800">
                <a:solidFill>
                  <a:srgbClr val="164D13"/>
                </a:solidFill>
                <a:latin typeface="Bookman Old Style" panose="02050604050505020204" pitchFamily="18" charset="0"/>
              </a:rPr>
              <a:t>- ваша поддержка, вера в ребенка, в его успех помогут ему преодолеть все!</a:t>
            </a:r>
          </a:p>
          <a:p>
            <a:pPr eaLnBrk="1" hangingPunct="1"/>
            <a:endParaRPr lang="ru-RU" altLang="en-US" sz="1800"/>
          </a:p>
        </p:txBody>
      </p:sp>
      <p:pic>
        <p:nvPicPr>
          <p:cNvPr id="17412" name="Picture 4" descr="C:\Program Files\Microsoft Office\MEDIA\CAGCAT10\j0230876.wmf">
            <a:extLst>
              <a:ext uri="{FF2B5EF4-FFF2-40B4-BE49-F238E27FC236}">
                <a16:creationId xmlns:a16="http://schemas.microsoft.com/office/drawing/2014/main" id="{643549E0-1DBF-8014-A98C-C6CBBE8AC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2875"/>
            <a:ext cx="1214438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C:\Users\Anton\AppData\Local\Microsoft\Windows\Temporary Internet Files\Content.IE5\3MB08MY2\MC900440107[1].png">
            <a:extLst>
              <a:ext uri="{FF2B5EF4-FFF2-40B4-BE49-F238E27FC236}">
                <a16:creationId xmlns:a16="http://schemas.microsoft.com/office/drawing/2014/main" id="{B3872295-F273-2F55-00D1-D4843829C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5214938"/>
            <a:ext cx="149225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1A16388E-86D4-7F4D-E068-65DC2F515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563" y="571500"/>
            <a:ext cx="7124700" cy="923925"/>
          </a:xfrm>
        </p:spPr>
        <p:txBody>
          <a:bodyPr/>
          <a:lstStyle/>
          <a:p>
            <a:pPr algn="ctr" eaLnBrk="1" hangingPunct="1"/>
            <a:r>
              <a:rPr lang="ru-RU" altLang="en-US" b="1">
                <a:solidFill>
                  <a:srgbClr val="164D13"/>
                </a:solidFill>
                <a:latin typeface="Bookman Old Style" panose="02050604050505020204" pitchFamily="18" charset="0"/>
                <a:cs typeface="Trebuchet MS" panose="020B0603020202020204" pitchFamily="34" charset="0"/>
              </a:rPr>
              <a:t>СПАСИБО ЗА ВНИМАНИЕ!</a:t>
            </a:r>
          </a:p>
        </p:txBody>
      </p:sp>
      <p:pic>
        <p:nvPicPr>
          <p:cNvPr id="18435" name="Picture 2" descr="C:\Users\Anton\AppData\Local\Microsoft\Windows\Temporary Internet Files\Content.IE5\2EWZXGZ8\MC900416028[1].wmf">
            <a:extLst>
              <a:ext uri="{FF2B5EF4-FFF2-40B4-BE49-F238E27FC236}">
                <a16:creationId xmlns:a16="http://schemas.microsoft.com/office/drawing/2014/main" id="{F8069C16-06A0-4E58-06B3-3B8E26695F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3063" y="1500188"/>
            <a:ext cx="5857875" cy="4805362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>
            <a:extLst>
              <a:ext uri="{FF2B5EF4-FFF2-40B4-BE49-F238E27FC236}">
                <a16:creationId xmlns:a16="http://schemas.microsoft.com/office/drawing/2014/main" id="{6984B139-1686-CA7C-E556-8232563F2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50" y="1000125"/>
            <a:ext cx="7124700" cy="4859338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en-US" sz="1800" b="1">
                <a:solidFill>
                  <a:srgbClr val="164D13"/>
                </a:solidFill>
                <a:latin typeface="Bookman Old Style" panose="02050604050505020204" pitchFamily="18" charset="0"/>
              </a:rPr>
              <a:t>Поступление в первый класс важный этап в жизни и ребенка, и родителей.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en-US" sz="1800" b="1">
                <a:solidFill>
                  <a:srgbClr val="164D13"/>
                </a:solidFill>
                <a:latin typeface="Bookman Old Style" panose="02050604050505020204" pitchFamily="18" charset="0"/>
              </a:rPr>
              <a:t>Залогом успешной адаптации к школе, является готовность ребенка к обучению!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en-US" sz="1800" b="1">
              <a:solidFill>
                <a:srgbClr val="164D13"/>
              </a:solidFill>
              <a:latin typeface="Bookman Old Style" panose="02050604050505020204" pitchFamily="18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en-US" sz="1800" u="sng">
                <a:solidFill>
                  <a:srgbClr val="164D13"/>
                </a:solidFill>
                <a:latin typeface="Bookman Old Style" panose="02050604050505020204" pitchFamily="18" charset="0"/>
              </a:rPr>
              <a:t>Готовность к школе бывает: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en-US" sz="1800">
              <a:solidFill>
                <a:srgbClr val="164D13"/>
              </a:solidFill>
              <a:latin typeface="Bookman Old Style" panose="02050604050505020204" pitchFamily="18" charset="0"/>
            </a:endParaRPr>
          </a:p>
          <a:p>
            <a:pPr algn="ctr" eaLnBrk="1" hangingPunct="1">
              <a:buFont typeface="Wingdings" panose="05000000000000000000" pitchFamily="2" charset="2"/>
              <a:buChar char="ü"/>
            </a:pPr>
            <a:r>
              <a:rPr lang="ru-RU" altLang="en-US" sz="1800">
                <a:solidFill>
                  <a:srgbClr val="164D13"/>
                </a:solidFill>
                <a:latin typeface="Bookman Old Style" panose="02050604050505020204" pitchFamily="18" charset="0"/>
              </a:rPr>
              <a:t> Личностной,</a:t>
            </a:r>
          </a:p>
          <a:p>
            <a:pPr algn="ctr" eaLnBrk="1" hangingPunct="1">
              <a:buFont typeface="Wingdings" panose="05000000000000000000" pitchFamily="2" charset="2"/>
              <a:buChar char="ü"/>
            </a:pPr>
            <a:r>
              <a:rPr lang="ru-RU" altLang="en-US" sz="1800">
                <a:solidFill>
                  <a:srgbClr val="164D13"/>
                </a:solidFill>
                <a:latin typeface="Bookman Old Style" panose="02050604050505020204" pitchFamily="18" charset="0"/>
              </a:rPr>
              <a:t>Интеллектуальной,</a:t>
            </a:r>
          </a:p>
          <a:p>
            <a:pPr algn="ctr" eaLnBrk="1" hangingPunct="1">
              <a:buFont typeface="Wingdings" panose="05000000000000000000" pitchFamily="2" charset="2"/>
              <a:buChar char="ü"/>
            </a:pPr>
            <a:r>
              <a:rPr lang="ru-RU" altLang="en-US" sz="1800">
                <a:solidFill>
                  <a:srgbClr val="164D13"/>
                </a:solidFill>
                <a:latin typeface="Bookman Old Style" panose="02050604050505020204" pitchFamily="18" charset="0"/>
              </a:rPr>
              <a:t>Психологической,</a:t>
            </a:r>
          </a:p>
          <a:p>
            <a:pPr algn="ctr" eaLnBrk="1" hangingPunct="1">
              <a:buFont typeface="Wingdings" panose="05000000000000000000" pitchFamily="2" charset="2"/>
              <a:buChar char="ü"/>
            </a:pPr>
            <a:r>
              <a:rPr lang="ru-RU" altLang="en-US" sz="1800">
                <a:solidFill>
                  <a:srgbClr val="164D13"/>
                </a:solidFill>
                <a:latin typeface="Bookman Old Style" panose="02050604050505020204" pitchFamily="18" charset="0"/>
              </a:rPr>
              <a:t>Физиологической,</a:t>
            </a:r>
          </a:p>
          <a:p>
            <a:pPr algn="ctr" eaLnBrk="1" hangingPunct="1">
              <a:buFont typeface="Wingdings" panose="05000000000000000000" pitchFamily="2" charset="2"/>
              <a:buChar char="ü"/>
            </a:pPr>
            <a:r>
              <a:rPr lang="ru-RU" altLang="en-US" sz="1800">
                <a:solidFill>
                  <a:srgbClr val="164D13"/>
                </a:solidFill>
                <a:latin typeface="Bookman Old Style" panose="02050604050505020204" pitchFamily="18" charset="0"/>
              </a:rPr>
              <a:t>Социально-психологической</a:t>
            </a:r>
          </a:p>
          <a:p>
            <a:pPr eaLnBrk="1" hangingPunct="1"/>
            <a:endParaRPr lang="ru-RU" altLang="en-US" sz="1800"/>
          </a:p>
        </p:txBody>
      </p:sp>
      <p:pic>
        <p:nvPicPr>
          <p:cNvPr id="4099" name="Picture 2" descr="C:\Users\Anton\AppData\Local\Microsoft\Windows\Temporary Internet Files\Content.IE5\Y7H8S65H\MC900343403[1].wmf">
            <a:extLst>
              <a:ext uri="{FF2B5EF4-FFF2-40B4-BE49-F238E27FC236}">
                <a16:creationId xmlns:a16="http://schemas.microsoft.com/office/drawing/2014/main" id="{B7E2129B-1DC4-EF9A-83C6-06CDF73AD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429000"/>
            <a:ext cx="1803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 descr="C:\Users\Anton\AppData\Local\Microsoft\Windows\Temporary Internet Files\Content.IE5\3MB08MY2\MC900343355[1].wmf">
            <a:extLst>
              <a:ext uri="{FF2B5EF4-FFF2-40B4-BE49-F238E27FC236}">
                <a16:creationId xmlns:a16="http://schemas.microsoft.com/office/drawing/2014/main" id="{6F6C71BA-1944-282B-0829-18E4B9F0F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3286125"/>
            <a:ext cx="179705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048208D5-AC59-C6F4-3530-653722DD3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563" y="357188"/>
            <a:ext cx="7124700" cy="785812"/>
          </a:xfrm>
        </p:spPr>
        <p:txBody>
          <a:bodyPr/>
          <a:lstStyle/>
          <a:p>
            <a:pPr algn="ctr" eaLnBrk="1" hangingPunct="1"/>
            <a:r>
              <a:rPr lang="ru-RU" altLang="en-US" b="1">
                <a:solidFill>
                  <a:srgbClr val="164D13"/>
                </a:solidFill>
                <a:latin typeface="Bookman Old Style" panose="02050604050505020204" pitchFamily="18" charset="0"/>
                <a:cs typeface="Trebuchet MS" panose="020B0603020202020204" pitchFamily="34" charset="0"/>
              </a:rPr>
              <a:t>Личностная готовность</a:t>
            </a:r>
          </a:p>
        </p:txBody>
      </p:sp>
      <p:sp>
        <p:nvSpPr>
          <p:cNvPr id="5123" name="Объект 2">
            <a:extLst>
              <a:ext uri="{FF2B5EF4-FFF2-40B4-BE49-F238E27FC236}">
                <a16:creationId xmlns:a16="http://schemas.microsoft.com/office/drawing/2014/main" id="{3DEFF100-00E8-4E4F-D01B-DA759C53E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357313"/>
            <a:ext cx="7634287" cy="4786312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en-US" sz="1800" b="1">
                <a:solidFill>
                  <a:srgbClr val="164D13"/>
                </a:solidFill>
                <a:latin typeface="Bookman Old Style" panose="02050604050505020204" pitchFamily="18" charset="0"/>
              </a:rPr>
              <a:t>Личностная готовность определяется: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en-US" sz="800" b="1">
              <a:solidFill>
                <a:srgbClr val="164D13"/>
              </a:solidFill>
              <a:latin typeface="Bookman Old Style" panose="020506040505050202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ru-RU" altLang="en-US" sz="1800">
                <a:solidFill>
                  <a:srgbClr val="164D13"/>
                </a:solidFill>
                <a:latin typeface="Bookman Old Style" panose="02050604050505020204" pitchFamily="18" charset="0"/>
              </a:rPr>
              <a:t> преобладанием у ребенка познавательного мотива  над игровым (мотивационная готовность к школе)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ru-RU" altLang="en-US" sz="1800">
                <a:solidFill>
                  <a:srgbClr val="164D13"/>
                </a:solidFill>
                <a:latin typeface="Bookman Old Style" panose="02050604050505020204" pitchFamily="18" charset="0"/>
              </a:rPr>
              <a:t> умением работать по образцу;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ru-RU" altLang="en-US" sz="1800">
                <a:solidFill>
                  <a:srgbClr val="164D13"/>
                </a:solidFill>
                <a:latin typeface="Bookman Old Style" panose="02050604050505020204" pitchFamily="18" charset="0"/>
              </a:rPr>
              <a:t> умением сознательно подчинять свои действия правилу;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ru-RU" altLang="en-US" sz="1800">
                <a:solidFill>
                  <a:srgbClr val="164D13"/>
                </a:solidFill>
                <a:latin typeface="Bookman Old Style" panose="02050604050505020204" pitchFamily="18" charset="0"/>
              </a:rPr>
              <a:t>умением внимательно слушать говорящего и точно выполнять задания;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ru-RU" altLang="en-US" sz="1800">
                <a:solidFill>
                  <a:srgbClr val="164D13"/>
                </a:solidFill>
                <a:latin typeface="Bookman Old Style" panose="02050604050505020204" pitchFamily="18" charset="0"/>
              </a:rPr>
              <a:t> умением соблюдать дисциплину;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ru-RU" altLang="en-US" sz="1800">
                <a:solidFill>
                  <a:srgbClr val="164D13"/>
                </a:solidFill>
                <a:latin typeface="Bookman Old Style" panose="02050604050505020204" pitchFamily="18" charset="0"/>
              </a:rPr>
              <a:t>формированием  «внутренней позиции школьника», принятие новой социальной позиции школьника;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ru-RU" altLang="en-US" sz="1800">
                <a:solidFill>
                  <a:srgbClr val="164D13"/>
                </a:solidFill>
                <a:latin typeface="Bookman Old Style" panose="02050604050505020204" pitchFamily="18" charset="0"/>
              </a:rPr>
              <a:t> эмоциональной устойчивостью.</a:t>
            </a:r>
          </a:p>
          <a:p>
            <a:pPr eaLnBrk="1" hangingPunct="1"/>
            <a:endParaRPr lang="ru-RU" altLang="en-US" sz="1800"/>
          </a:p>
        </p:txBody>
      </p:sp>
      <p:pic>
        <p:nvPicPr>
          <p:cNvPr id="5124" name="Picture 4" descr="C:\Users\Anton\AppData\Local\Microsoft\Windows\Temporary Internet Files\Content.IE5\2EWZXGZ8\MC900343297[1].wmf">
            <a:extLst>
              <a:ext uri="{FF2B5EF4-FFF2-40B4-BE49-F238E27FC236}">
                <a16:creationId xmlns:a16="http://schemas.microsoft.com/office/drawing/2014/main" id="{E2BCAA6D-0F40-A495-AA84-7141DD1A8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4929188"/>
            <a:ext cx="1820862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F2F51C42-9124-3590-5AE3-C92707F5F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5" y="500063"/>
            <a:ext cx="7124700" cy="923925"/>
          </a:xfrm>
        </p:spPr>
        <p:txBody>
          <a:bodyPr/>
          <a:lstStyle/>
          <a:p>
            <a:pPr algn="ctr" eaLnBrk="1" hangingPunct="1"/>
            <a:r>
              <a:rPr lang="ru-RU" altLang="en-US" b="1">
                <a:latin typeface="Bookman Old Style" panose="02050604050505020204" pitchFamily="18" charset="0"/>
                <a:cs typeface="Trebuchet MS" panose="020B0603020202020204" pitchFamily="34" charset="0"/>
              </a:rPr>
              <a:t>Интеллектуальная готовность</a:t>
            </a:r>
          </a:p>
        </p:txBody>
      </p:sp>
      <p:sp>
        <p:nvSpPr>
          <p:cNvPr id="6147" name="Объект 2">
            <a:extLst>
              <a:ext uri="{FF2B5EF4-FFF2-40B4-BE49-F238E27FC236}">
                <a16:creationId xmlns:a16="http://schemas.microsoft.com/office/drawing/2014/main" id="{AB84F6DA-BD42-CC94-382B-C6BD4FF2B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500188"/>
            <a:ext cx="8143875" cy="4714875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ru-RU" altLang="en-US" sz="1800">
                <a:solidFill>
                  <a:srgbClr val="164D13"/>
                </a:solidFill>
                <a:latin typeface="Bookman Old Style" panose="02050604050505020204" pitchFamily="18" charset="0"/>
              </a:rPr>
              <a:t>наличие у ребенка кругозора, запаса конкретных знаний;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ru-RU" altLang="en-US" sz="1800">
                <a:solidFill>
                  <a:srgbClr val="164D13"/>
                </a:solidFill>
                <a:latin typeface="Bookman Old Style" panose="02050604050505020204" pitchFamily="18" charset="0"/>
              </a:rPr>
              <a:t>способность увидеть связь между явлениями, умение воспроизводить образец;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ru-RU" altLang="en-US" sz="1800">
                <a:solidFill>
                  <a:srgbClr val="164D13"/>
                </a:solidFill>
                <a:latin typeface="Bookman Old Style" panose="02050604050505020204" pitchFamily="18" charset="0"/>
              </a:rPr>
              <a:t>сформированность основных мыслительных операций (сравнение, обобщение, классификация, выделение существенных признаков и др.);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ru-RU" altLang="en-US" sz="1800">
                <a:solidFill>
                  <a:srgbClr val="164D13"/>
                </a:solidFill>
                <a:latin typeface="Bookman Old Style" panose="02050604050505020204" pitchFamily="18" charset="0"/>
              </a:rPr>
              <a:t>возможность логического и механического запоминания;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ru-RU" altLang="en-US" sz="1800">
                <a:solidFill>
                  <a:srgbClr val="164D13"/>
                </a:solidFill>
                <a:latin typeface="Bookman Old Style" panose="02050604050505020204" pitchFamily="18" charset="0"/>
              </a:rPr>
              <a:t>развитие тонких движений руки и зрительно-моторной  координации;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ru-RU" altLang="en-US" sz="1800">
                <a:solidFill>
                  <a:srgbClr val="164D13"/>
                </a:solidFill>
                <a:latin typeface="Bookman Old Style" panose="02050604050505020204" pitchFamily="18" charset="0"/>
              </a:rPr>
              <a:t>Развитие произвольного внимания (способность удерживать внимание на выполняемой работе 15-20 минут);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ru-RU" altLang="en-US" sz="1800">
                <a:solidFill>
                  <a:srgbClr val="164D13"/>
                </a:solidFill>
                <a:latin typeface="Bookman Old Style" panose="02050604050505020204" pitchFamily="18" charset="0"/>
              </a:rPr>
              <a:t>Развитие произвольной памяти (способность связывать запоминаемый материал с конкретным символом)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06B334F3-555E-6D4E-C4E6-64615F5C7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en-US" b="1">
                <a:solidFill>
                  <a:srgbClr val="164D13"/>
                </a:solidFill>
                <a:latin typeface="Bookman Old Style" panose="02050604050505020204" pitchFamily="18" charset="0"/>
                <a:cs typeface="Trebuchet MS" panose="020B0603020202020204" pitchFamily="34" charset="0"/>
              </a:rPr>
              <a:t>Психологическая готовность к обучению в школе</a:t>
            </a:r>
          </a:p>
        </p:txBody>
      </p:sp>
      <p:sp>
        <p:nvSpPr>
          <p:cNvPr id="7171" name="Объект 2">
            <a:extLst>
              <a:ext uri="{FF2B5EF4-FFF2-40B4-BE49-F238E27FC236}">
                <a16:creationId xmlns:a16="http://schemas.microsoft.com/office/drawing/2014/main" id="{1BDA3EB6-7529-B2F8-D639-CCB1D338E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en-US" sz="1800">
                <a:solidFill>
                  <a:srgbClr val="164D13"/>
                </a:solidFill>
                <a:latin typeface="Bookman Old Style" panose="02050604050505020204" pitchFamily="18" charset="0"/>
              </a:rPr>
              <a:t>Психологическая готовность это необходимый и достаточный уровень психического развития ребенка для освоения школьной программы в условиях обучения в группе сверстников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ru-RU" altLang="en-US" sz="1800">
              <a:solidFill>
                <a:srgbClr val="164D13"/>
              </a:solidFill>
              <a:latin typeface="Bookman Old Style" panose="02050604050505020204" pitchFamily="18" charset="0"/>
            </a:endParaRP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en-US" sz="1800">
                <a:solidFill>
                  <a:srgbClr val="164D13"/>
                </a:solidFill>
                <a:latin typeface="Bookman Old Style" panose="02050604050505020204" pitchFamily="18" charset="0"/>
              </a:rPr>
              <a:t>Этот уровень позволяет прогнозировать успешность или неуспешность обучения первоклассника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ru-RU" altLang="en-US" sz="1800">
              <a:solidFill>
                <a:srgbClr val="164D13"/>
              </a:solidFill>
              <a:latin typeface="Bookman Old Style" panose="02050604050505020204" pitchFamily="18" charset="0"/>
            </a:endParaRPr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ru-RU" altLang="en-US" sz="1800">
              <a:solidFill>
                <a:srgbClr val="164D13"/>
              </a:solidFill>
              <a:latin typeface="Bookman Old Style" panose="02050604050505020204" pitchFamily="18" charset="0"/>
            </a:endParaRPr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ru-RU" altLang="en-US" sz="1800">
              <a:solidFill>
                <a:srgbClr val="164D13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172" name="Picture 4" descr="C:\Users\Anton\AppData\Local\Microsoft\Windows\Temporary Internet Files\Content.IE5\TXZMJOUD\MC900440569[1].png">
            <a:extLst>
              <a:ext uri="{FF2B5EF4-FFF2-40B4-BE49-F238E27FC236}">
                <a16:creationId xmlns:a16="http://schemas.microsoft.com/office/drawing/2014/main" id="{41B65BCB-1AB6-CA07-7FF8-1F712C571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500563"/>
            <a:ext cx="174625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C:\Users\Anton\AppData\Local\Microsoft\Windows\Temporary Internet Files\Content.IE5\Y7H8S65H\MC900440571[1].png">
            <a:extLst>
              <a:ext uri="{FF2B5EF4-FFF2-40B4-BE49-F238E27FC236}">
                <a16:creationId xmlns:a16="http://schemas.microsoft.com/office/drawing/2014/main" id="{2CF34EC7-E8E1-5051-D773-31AD94D17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4500563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C:\Users\Anton\AppData\Local\Microsoft\Windows\Temporary Internet Files\Content.IE5\3MB08MY2\MC900440567[1].png">
            <a:extLst>
              <a:ext uri="{FF2B5EF4-FFF2-40B4-BE49-F238E27FC236}">
                <a16:creationId xmlns:a16="http://schemas.microsoft.com/office/drawing/2014/main" id="{A545A08B-B030-C69B-372B-6D347EB32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500563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C:\Users\Anton\AppData\Local\Microsoft\Windows\Temporary Internet Files\Content.IE5\Y7H8S65H\MC900343363[1].wmf">
            <a:extLst>
              <a:ext uri="{FF2B5EF4-FFF2-40B4-BE49-F238E27FC236}">
                <a16:creationId xmlns:a16="http://schemas.microsoft.com/office/drawing/2014/main" id="{CF7021CD-F93E-C347-E6FF-DFB4F3F84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27317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>
            <a:extLst>
              <a:ext uri="{FF2B5EF4-FFF2-40B4-BE49-F238E27FC236}">
                <a16:creationId xmlns:a16="http://schemas.microsoft.com/office/drawing/2014/main" id="{413ECC70-8281-AFFA-13F3-0C5B37E5B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en-US" b="1">
                <a:solidFill>
                  <a:srgbClr val="164D13"/>
                </a:solidFill>
                <a:latin typeface="Bookman Old Style" panose="02050604050505020204" pitchFamily="18" charset="0"/>
                <a:cs typeface="Trebuchet MS" panose="020B0603020202020204" pitchFamily="34" charset="0"/>
              </a:rPr>
              <a:t>Социально-психологическая готовность</a:t>
            </a:r>
          </a:p>
        </p:txBody>
      </p:sp>
      <p:sp>
        <p:nvSpPr>
          <p:cNvPr id="8196" name="Объект 2">
            <a:extLst>
              <a:ext uri="{FF2B5EF4-FFF2-40B4-BE49-F238E27FC236}">
                <a16:creationId xmlns:a16="http://schemas.microsoft.com/office/drawing/2014/main" id="{7D80F584-92B9-F98E-29F6-03CEAF9A6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ru-RU" altLang="en-US" sz="1800">
                <a:solidFill>
                  <a:srgbClr val="164D13"/>
                </a:solidFill>
                <a:latin typeface="Bookman Old Style" panose="02050604050505020204" pitchFamily="18" charset="0"/>
              </a:rPr>
              <a:t>отношение к взрослому (учитель становится непререкаемым авторитетом);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endParaRPr lang="ru-RU" altLang="en-US" sz="1800">
              <a:solidFill>
                <a:srgbClr val="164D13"/>
              </a:solidFill>
              <a:latin typeface="Bookman Old Style" panose="020506040505050202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ru-RU" altLang="en-US" sz="1800">
                <a:solidFill>
                  <a:srgbClr val="164D13"/>
                </a:solidFill>
                <a:latin typeface="Bookman Old Style" panose="02050604050505020204" pitchFamily="18" charset="0"/>
              </a:rPr>
              <a:t>отношение к сверстникам (умение успешно выполнять совместные  действия);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endParaRPr lang="ru-RU" altLang="en-US" sz="1800">
              <a:solidFill>
                <a:srgbClr val="164D13"/>
              </a:solidFill>
              <a:latin typeface="Bookman Old Style" panose="020506040505050202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ru-RU" altLang="en-US" sz="1800">
                <a:solidFill>
                  <a:srgbClr val="164D13"/>
                </a:solidFill>
                <a:latin typeface="Bookman Old Style" panose="02050604050505020204" pitchFamily="18" charset="0"/>
              </a:rPr>
              <a:t>отношение к самому себе (адекватное отношение ребенка к своим способностям; результатам работы, поведению, т.е. определенный  уровень развития самосознания и самооценки).</a:t>
            </a:r>
          </a:p>
          <a:p>
            <a:pPr eaLnBrk="1" hangingPunct="1"/>
            <a:endParaRPr lang="ru-RU" altLang="en-US" sz="1800"/>
          </a:p>
        </p:txBody>
      </p:sp>
      <p:pic>
        <p:nvPicPr>
          <p:cNvPr id="8197" name="Picture 9" descr="C:\Users\Anton\AppData\Local\Microsoft\Windows\Temporary Internet Files\Content.IE5\3MB08MY2\MC900343345[1].wmf">
            <a:extLst>
              <a:ext uri="{FF2B5EF4-FFF2-40B4-BE49-F238E27FC236}">
                <a16:creationId xmlns:a16="http://schemas.microsoft.com/office/drawing/2014/main" id="{92D38C3D-DE02-C9E5-ED5C-687878E95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5286375"/>
            <a:ext cx="1265237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0" descr="C:\Users\Anton\AppData\Local\Microsoft\Windows\Temporary Internet Files\Content.IE5\2EWZXGZ8\MC900343361[1].wmf">
            <a:extLst>
              <a:ext uri="{FF2B5EF4-FFF2-40B4-BE49-F238E27FC236}">
                <a16:creationId xmlns:a16="http://schemas.microsoft.com/office/drawing/2014/main" id="{E5E92934-F651-578A-796F-D5F6EFB60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214938"/>
            <a:ext cx="126682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3E887113-FF89-927B-F6EA-0FBEAAA06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5" y="428625"/>
            <a:ext cx="7124700" cy="785813"/>
          </a:xfrm>
        </p:spPr>
        <p:txBody>
          <a:bodyPr/>
          <a:lstStyle/>
          <a:p>
            <a:pPr algn="ctr" eaLnBrk="1" hangingPunct="1"/>
            <a:r>
              <a:rPr lang="ru-RU" altLang="en-US" b="1">
                <a:latin typeface="Bookman Old Style" panose="02050604050505020204" pitchFamily="18" charset="0"/>
                <a:cs typeface="Trebuchet MS" panose="020B0603020202020204" pitchFamily="34" charset="0"/>
              </a:rPr>
              <a:t>Физиологическая готовность</a:t>
            </a:r>
          </a:p>
        </p:txBody>
      </p:sp>
      <p:sp>
        <p:nvSpPr>
          <p:cNvPr id="9219" name="Объект 2">
            <a:extLst>
              <a:ext uri="{FF2B5EF4-FFF2-40B4-BE49-F238E27FC236}">
                <a16:creationId xmlns:a16="http://schemas.microsoft.com/office/drawing/2014/main" id="{53482061-6E84-9BD5-51F1-17EC93AC6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688" y="2428875"/>
            <a:ext cx="7358062" cy="3981450"/>
          </a:xfrm>
        </p:spPr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en-US" sz="1800" b="1">
                <a:solidFill>
                  <a:srgbClr val="164D13"/>
                </a:solidFill>
                <a:latin typeface="Bookman Old Style" panose="02050604050505020204" pitchFamily="18" charset="0"/>
              </a:rPr>
              <a:t>Физиологическая готовность - </a:t>
            </a:r>
            <a:r>
              <a:rPr lang="ru-RU" altLang="en-US" sz="1800">
                <a:solidFill>
                  <a:srgbClr val="164D13"/>
                </a:solidFill>
                <a:latin typeface="Bookman Old Style" panose="02050604050505020204" pitchFamily="18" charset="0"/>
              </a:rPr>
              <a:t>достаточный уровень биологического и физиологического развития, состояние здоровья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ru-RU" altLang="en-US" sz="1800">
                <a:solidFill>
                  <a:srgbClr val="164D13"/>
                </a:solidFill>
                <a:latin typeface="Bookman Old Style" panose="02050604050505020204" pitchFamily="18" charset="0"/>
              </a:rPr>
              <a:t>развитие мелких мышц руки (хорошее развитие руки, уверенное владение карандашом и ножницами);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ru-RU" altLang="en-US" sz="1800">
                <a:solidFill>
                  <a:srgbClr val="164D13"/>
                </a:solidFill>
                <a:latin typeface="Bookman Old Style" panose="02050604050505020204" pitchFamily="18" charset="0"/>
              </a:rPr>
              <a:t>пространственная ориентация и координация движений (умение правильно определять выше-ниже, вперед-назад, слева-справа);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ru-RU" altLang="en-US" sz="1800">
                <a:solidFill>
                  <a:srgbClr val="164D13"/>
                </a:solidFill>
                <a:latin typeface="Bookman Old Style" panose="02050604050505020204" pitchFamily="18" charset="0"/>
              </a:rPr>
              <a:t>координация в системе глаз-рук (перенос с образца в тетрадь графического образа, фигуры</a:t>
            </a:r>
          </a:p>
          <a:p>
            <a:pPr eaLnBrk="1" hangingPunct="1"/>
            <a:endParaRPr lang="ru-RU" altLang="en-US" sz="1800"/>
          </a:p>
        </p:txBody>
      </p:sp>
      <p:pic>
        <p:nvPicPr>
          <p:cNvPr id="9220" name="Рисунок 3" descr="1.png">
            <a:extLst>
              <a:ext uri="{FF2B5EF4-FFF2-40B4-BE49-F238E27FC236}">
                <a16:creationId xmlns:a16="http://schemas.microsoft.com/office/drawing/2014/main" id="{3B678ED1-FC50-0CEA-7638-F1708CD9C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1071563"/>
            <a:ext cx="228917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C:\Users\Anton\AppData\Local\Microsoft\Windows\Temporary Internet Files\Content.IE5\3MB08MY2\MC900434750[1].png">
            <a:extLst>
              <a:ext uri="{FF2B5EF4-FFF2-40B4-BE49-F238E27FC236}">
                <a16:creationId xmlns:a16="http://schemas.microsoft.com/office/drawing/2014/main" id="{25F49289-B38C-66E9-5670-AEF493F56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357188"/>
            <a:ext cx="1500187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C:\Users\Anton\AppData\Local\Microsoft\Windows\Temporary Internet Files\Content.IE5\3MB08MY2\MC900434750[1].png">
            <a:extLst>
              <a:ext uri="{FF2B5EF4-FFF2-40B4-BE49-F238E27FC236}">
                <a16:creationId xmlns:a16="http://schemas.microsoft.com/office/drawing/2014/main" id="{BC485E08-C048-3CBF-A843-FA271F4C9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85750"/>
            <a:ext cx="1500188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Заголовок 1">
            <a:extLst>
              <a:ext uri="{FF2B5EF4-FFF2-40B4-BE49-F238E27FC236}">
                <a16:creationId xmlns:a16="http://schemas.microsoft.com/office/drawing/2014/main" id="{3FB3C257-8DFF-CB38-1635-3749362CA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88" y="428625"/>
            <a:ext cx="7124700" cy="1066800"/>
          </a:xfrm>
        </p:spPr>
        <p:txBody>
          <a:bodyPr/>
          <a:lstStyle/>
          <a:p>
            <a:pPr algn="ctr" eaLnBrk="1" hangingPunct="1"/>
            <a:r>
              <a:rPr lang="ru-RU" altLang="en-US" sz="2800" b="1">
                <a:solidFill>
                  <a:srgbClr val="164D13"/>
                </a:solidFill>
                <a:latin typeface="Bookman Old Style" panose="02050604050505020204" pitchFamily="18" charset="0"/>
                <a:cs typeface="Trebuchet MS" panose="020B0603020202020204" pitchFamily="34" charset="0"/>
              </a:rPr>
              <a:t>Причины трудностей, возникающих в период адаптации первоклассников</a:t>
            </a:r>
          </a:p>
        </p:txBody>
      </p:sp>
      <p:sp>
        <p:nvSpPr>
          <p:cNvPr id="10245" name="Объект 2">
            <a:extLst>
              <a:ext uri="{FF2B5EF4-FFF2-40B4-BE49-F238E27FC236}">
                <a16:creationId xmlns:a16="http://schemas.microsoft.com/office/drawing/2014/main" id="{86478B3B-3513-8E4C-1EFA-BFC564943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ru-RU" altLang="en-US" sz="1800">
                <a:solidFill>
                  <a:srgbClr val="164D13"/>
                </a:solidFill>
                <a:latin typeface="Bookman Old Style" panose="02050604050505020204" pitchFamily="18" charset="0"/>
              </a:rPr>
              <a:t>Недостаточная подготовленность ребенка к школе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ru-RU" altLang="en-US" sz="1800">
                <a:solidFill>
                  <a:srgbClr val="164D13"/>
                </a:solidFill>
                <a:latin typeface="Bookman Old Style" panose="02050604050505020204" pitchFamily="18" charset="0"/>
              </a:rPr>
              <a:t>Соматическая ослабленность ребенка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ru-RU" altLang="en-US" sz="1800">
                <a:solidFill>
                  <a:srgbClr val="164D13"/>
                </a:solidFill>
                <a:latin typeface="Bookman Old Style" panose="02050604050505020204" pitchFamily="18" charset="0"/>
              </a:rPr>
              <a:t>Тревожность, которая сформировалась в дошкольном возрасте под влиянием семейных отношений или семейных конфликтов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ru-RU" altLang="en-US" sz="1800">
                <a:solidFill>
                  <a:srgbClr val="164D13"/>
                </a:solidFill>
                <a:latin typeface="Bookman Old Style" panose="02050604050505020204" pitchFamily="18" charset="0"/>
              </a:rPr>
              <a:t>Органические повреждения нервной системы (травмы головного мозга, гипоксия, нейроинфекции)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ru-RU" altLang="en-US" sz="1800">
                <a:solidFill>
                  <a:srgbClr val="164D13"/>
                </a:solidFill>
                <a:latin typeface="Bookman Old Style" panose="02050604050505020204" pitchFamily="18" charset="0"/>
              </a:rPr>
              <a:t>Завышенные ожидания родителей (нормальные средний успехи ребенка засчитываются как неудачи, а реальные достижения не учитываются или оцениваются низко)</a:t>
            </a:r>
          </a:p>
          <a:p>
            <a:pPr eaLnBrk="1" hangingPunct="1"/>
            <a:endParaRPr lang="ru-RU" altLang="en-US"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6B76E23A-843A-00BB-A1E3-BED77CA8C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5" y="428625"/>
            <a:ext cx="7124700" cy="785813"/>
          </a:xfrm>
        </p:spPr>
        <p:txBody>
          <a:bodyPr/>
          <a:lstStyle/>
          <a:p>
            <a:pPr algn="ctr" eaLnBrk="1" hangingPunct="1"/>
            <a:r>
              <a:rPr lang="ru-RU" altLang="en-US" b="1">
                <a:solidFill>
                  <a:srgbClr val="164D13"/>
                </a:solidFill>
                <a:latin typeface="Bookman Old Style" panose="02050604050505020204" pitchFamily="18" charset="0"/>
                <a:cs typeface="Trebuchet MS" panose="020B0603020202020204" pitchFamily="34" charset="0"/>
              </a:rPr>
              <a:t>Рекомендации для родителей</a:t>
            </a:r>
          </a:p>
        </p:txBody>
      </p:sp>
      <p:sp>
        <p:nvSpPr>
          <p:cNvPr id="11267" name="Объект 2">
            <a:extLst>
              <a:ext uri="{FF2B5EF4-FFF2-40B4-BE49-F238E27FC236}">
                <a16:creationId xmlns:a16="http://schemas.microsoft.com/office/drawing/2014/main" id="{9E3AFB4E-A369-B498-A08D-ED625A8C3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38" y="1428750"/>
            <a:ext cx="7715250" cy="4643438"/>
          </a:xfrm>
        </p:spPr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en-US" sz="1800">
                <a:solidFill>
                  <a:srgbClr val="164D13"/>
                </a:solidFill>
                <a:latin typeface="Bookman Old Style" panose="02050604050505020204" pitchFamily="18" charset="0"/>
              </a:rPr>
              <a:t> 1.</a:t>
            </a:r>
            <a:r>
              <a:rPr lang="ru-RU" altLang="en-US" sz="1800" b="1">
                <a:solidFill>
                  <a:srgbClr val="164D13"/>
                </a:solidFill>
                <a:latin typeface="Bookman Old Style" panose="02050604050505020204" pitchFamily="18" charset="0"/>
              </a:rPr>
              <a:t>Составьте с ребенком распорядок дня </a:t>
            </a:r>
            <a:r>
              <a:rPr lang="ru-RU" altLang="en-US" sz="1800">
                <a:solidFill>
                  <a:srgbClr val="164D13"/>
                </a:solidFill>
                <a:latin typeface="Bookman Old Style" panose="02050604050505020204" pitchFamily="18" charset="0"/>
              </a:rPr>
              <a:t>и вместе следите за его соблюдением. Систематически приучайте ребенка к новому режиму. В режим дня можно включить  занятия в утренние часы.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en-US" sz="1800" b="1">
                <a:solidFill>
                  <a:srgbClr val="164D13"/>
                </a:solidFill>
                <a:latin typeface="Bookman Old Style" panose="02050604050505020204" pitchFamily="18" charset="0"/>
              </a:rPr>
              <a:t>2.Приучите ребенка содержать в порядке свои вещи. </a:t>
            </a:r>
            <a:r>
              <a:rPr lang="ru-RU" altLang="en-US" sz="1800">
                <a:solidFill>
                  <a:srgbClr val="164D13"/>
                </a:solidFill>
                <a:latin typeface="Bookman Old Style" panose="02050604050505020204" pitchFamily="18" charset="0"/>
              </a:rPr>
              <a:t>Успехи в школе зависят от организации рабочего места. Пусть у него будет свой рабочий стол, ручки и карандаши.  На столе, где занимается ребёнок, не должно быть ничего лишнего, отвлекающего внимание.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en-US" sz="1800" b="1">
                <a:solidFill>
                  <a:srgbClr val="164D13"/>
                </a:solidFill>
                <a:latin typeface="Bookman Old Style" panose="02050604050505020204" pitchFamily="18" charset="0"/>
              </a:rPr>
              <a:t>3.Создавайте положительную мотивацию вашему ребёнку. </a:t>
            </a:r>
            <a:r>
              <a:rPr lang="ru-RU" altLang="en-US" sz="1800">
                <a:solidFill>
                  <a:srgbClr val="164D13"/>
                </a:solidFill>
                <a:latin typeface="Bookman Old Style" panose="02050604050505020204" pitchFamily="18" charset="0"/>
              </a:rPr>
              <a:t>Не сравнивайте ребенка с другими детьми, только с самим собой. Хвалите за любые успехи, продвижение вперед. Не следует акцентировать внимание ребенка на неудаче, он должен быть уверен, что все трудности преодолимы, а успех возможен.</a:t>
            </a:r>
          </a:p>
          <a:p>
            <a:pPr eaLnBrk="1" hangingPunct="1"/>
            <a:endParaRPr lang="ru-RU" altLang="en-US"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249</TotalTime>
  <Words>458</Words>
  <Application>Microsoft Office PowerPoint</Application>
  <PresentationFormat>Экран (4:3)</PresentationFormat>
  <Paragraphs>91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Spring</vt:lpstr>
      <vt:lpstr>Презентация PowerPoint</vt:lpstr>
      <vt:lpstr>Презентация PowerPoint</vt:lpstr>
      <vt:lpstr>Личностная готовность</vt:lpstr>
      <vt:lpstr>Интеллектуальная готовность</vt:lpstr>
      <vt:lpstr>Психологическая готовность к обучению в школе</vt:lpstr>
      <vt:lpstr>Социально-психологическая готовность</vt:lpstr>
      <vt:lpstr>Физиологическая готовность</vt:lpstr>
      <vt:lpstr>Причины трудностей, возникающих в период адаптации первоклассников</vt:lpstr>
      <vt:lpstr>Рекомендации для родителей</vt:lpstr>
      <vt:lpstr>Презентация PowerPoint</vt:lpstr>
      <vt:lpstr>Презентация PowerPoint</vt:lpstr>
      <vt:lpstr>Презентация PowerPoint</vt:lpstr>
      <vt:lpstr>ПОМНИТЕ!</vt:lpstr>
      <vt:lpstr>Самые важные правила!</vt:lpstr>
      <vt:lpstr>Самые важные правила!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Первый раз в первый класс</dc:title>
  <dc:creator>БукаБякаСунг</dc:creator>
  <cp:lastModifiedBy>gyrkovaa@gmail.com</cp:lastModifiedBy>
  <cp:revision>21</cp:revision>
  <dcterms:created xsi:type="dcterms:W3CDTF">2012-03-14T17:56:09Z</dcterms:created>
  <dcterms:modified xsi:type="dcterms:W3CDTF">2024-05-03T09:42:07Z</dcterms:modified>
</cp:coreProperties>
</file>